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72" r:id="rId6"/>
    <p:sldId id="273" r:id="rId7"/>
    <p:sldId id="271" r:id="rId8"/>
    <p:sldId id="270" r:id="rId9"/>
    <p:sldId id="266" r:id="rId10"/>
    <p:sldId id="269" r:id="rId11"/>
    <p:sldId id="263" r:id="rId12"/>
    <p:sldId id="26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4CC21-0ABC-4CD3-A1D3-56BF514235B7}" type="datetimeFigureOut">
              <a:rPr lang="en-GB" smtClean="0"/>
              <a:t>12/09/2021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7F74D-0A64-47FF-8A50-5C57E19D3847}" type="slidenum">
              <a:rPr lang="en-GB" smtClean="0"/>
              <a:t>‹#›</a:t>
            </a:fld>
            <a:endParaRPr lang="en-GB"/>
          </a:p>
        </p:txBody>
      </p:sp>
    </p:spTree>
    <p:extLst>
      <p:ext uri="{BB962C8B-B14F-4D97-AF65-F5344CB8AC3E}">
        <p14:creationId xmlns:p14="http://schemas.microsoft.com/office/powerpoint/2010/main" val="180081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6" name="Google Shape;86;p1:notes"/>
          <p:cNvSpPr txBox="1">
            <a:spLocks noGrp="1"/>
          </p:cNvSpPr>
          <p:nvPr>
            <p:ph type="body" idx="1"/>
          </p:nvPr>
        </p:nvSpPr>
        <p:spPr>
          <a:xfrm>
            <a:off x="685479" y="4344606"/>
            <a:ext cx="5487040" cy="41135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87" name="Google Shape;87;p1:notes"/>
          <p:cNvSpPr txBox="1"/>
          <p:nvPr/>
        </p:nvSpPr>
        <p:spPr>
          <a:xfrm>
            <a:off x="3883851" y="8684824"/>
            <a:ext cx="2972546" cy="4577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783" y="4343374"/>
            <a:ext cx="5486385" cy="41147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106" name="Google Shape;106;p2: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783" y="4343374"/>
            <a:ext cx="5486385" cy="41147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82" name="Google Shape;82;p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920767-5A77-40FC-BD80-60B9A5D64C4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296764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920767-5A77-40FC-BD80-60B9A5D64C4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196079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920767-5A77-40FC-BD80-60B9A5D64C4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144273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920767-5A77-40FC-BD80-60B9A5D64C4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208372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20767-5A77-40FC-BD80-60B9A5D64C4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394656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920767-5A77-40FC-BD80-60B9A5D64C46}"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43877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920767-5A77-40FC-BD80-60B9A5D64C46}" type="datetimeFigureOut">
              <a:rPr lang="en-GB" smtClean="0"/>
              <a:t>12/09/2021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222236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920767-5A77-40FC-BD80-60B9A5D64C46}" type="datetimeFigureOut">
              <a:rPr lang="en-GB" smtClean="0"/>
              <a:t>12/09/2021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268121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20767-5A77-40FC-BD80-60B9A5D64C46}" type="datetimeFigureOut">
              <a:rPr lang="en-GB" smtClean="0"/>
              <a:t>12/09/2021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215477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20767-5A77-40FC-BD80-60B9A5D64C46}"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206578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20767-5A77-40FC-BD80-60B9A5D64C46}"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BBBBC-4939-4AB2-A914-493B41C805D9}" type="slidenum">
              <a:rPr lang="en-GB" smtClean="0"/>
              <a:t>‹#›</a:t>
            </a:fld>
            <a:endParaRPr lang="en-GB"/>
          </a:p>
        </p:txBody>
      </p:sp>
    </p:spTree>
    <p:extLst>
      <p:ext uri="{BB962C8B-B14F-4D97-AF65-F5344CB8AC3E}">
        <p14:creationId xmlns:p14="http://schemas.microsoft.com/office/powerpoint/2010/main" val="376538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20767-5A77-40FC-BD80-60B9A5D64C46}" type="datetimeFigureOut">
              <a:rPr lang="en-GB" smtClean="0"/>
              <a:t>12/09/2021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BBBBC-4939-4AB2-A914-493B41C805D9}" type="slidenum">
              <a:rPr lang="en-GB" smtClean="0"/>
              <a:t>‹#›</a:t>
            </a:fld>
            <a:endParaRPr lang="en-GB"/>
          </a:p>
        </p:txBody>
      </p:sp>
    </p:spTree>
    <p:extLst>
      <p:ext uri="{BB962C8B-B14F-4D97-AF65-F5344CB8AC3E}">
        <p14:creationId xmlns:p14="http://schemas.microsoft.com/office/powerpoint/2010/main" val="246341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tfa.chair@holytrinity.gloucs.sch.uk"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024" y="2996952"/>
            <a:ext cx="7772400" cy="1470025"/>
          </a:xfrm>
        </p:spPr>
        <p:txBody>
          <a:bodyPr>
            <a:noAutofit/>
          </a:bodyPr>
          <a:lstStyle/>
          <a:p>
            <a:r>
              <a:rPr lang="en-GB" sz="6600" dirty="0" smtClean="0">
                <a:latin typeface="Arial Unicode MS" panose="020B0604020202020204" pitchFamily="34" charset="-128"/>
                <a:ea typeface="Arial Unicode MS" panose="020B0604020202020204" pitchFamily="34" charset="-128"/>
                <a:cs typeface="Arial Unicode MS" panose="020B0604020202020204" pitchFamily="34" charset="-128"/>
              </a:rPr>
              <a:t>Welcome to Year 4</a:t>
            </a:r>
            <a:endParaRPr lang="en-GB" sz="6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63144" y="332655"/>
            <a:ext cx="1800200" cy="18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43608" y="6133946"/>
            <a:ext cx="7344816" cy="369332"/>
          </a:xfrm>
          <a:prstGeom prst="rect">
            <a:avLst/>
          </a:prstGeom>
        </p:spPr>
        <p:txBody>
          <a:bodyPr wrap="square">
            <a:spAutoFit/>
          </a:bodyPr>
          <a:lstStyle/>
          <a:p>
            <a:r>
              <a:rPr lang="en-GB" i="1" dirty="0"/>
              <a:t>Respect   Responsibility   Compassion   Courage   Forgiveness   Truthfulness</a:t>
            </a:r>
            <a:endParaRPr lang="en-GB" dirty="0"/>
          </a:p>
        </p:txBody>
      </p:sp>
    </p:spTree>
    <p:extLst>
      <p:ext uri="{BB962C8B-B14F-4D97-AF65-F5344CB8AC3E}">
        <p14:creationId xmlns:p14="http://schemas.microsoft.com/office/powerpoint/2010/main" val="12974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4239"/>
            <a:ext cx="8229600" cy="3951924"/>
          </a:xfrm>
        </p:spPr>
        <p:txBody>
          <a:bodyPr>
            <a:normAutofit/>
          </a:bodyPr>
          <a:lstStyle/>
          <a:p>
            <a:pPr marL="0" indent="0" algn="ctr">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Growth </a:t>
            </a:r>
            <a:r>
              <a:rPr lang="en-GB" dirty="0" err="1" smtClean="0">
                <a:latin typeface="Arial Unicode MS" panose="020B0604020202020204" pitchFamily="34" charset="-128"/>
                <a:ea typeface="Arial Unicode MS" panose="020B0604020202020204" pitchFamily="34" charset="-128"/>
                <a:cs typeface="Arial Unicode MS" panose="020B0604020202020204" pitchFamily="34" charset="-128"/>
              </a:rPr>
              <a:t>Mindset</a:t>
            </a:r>
            <a:endParaRPr lang="en-GB"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Its ok to make mistakes </a:t>
            </a:r>
          </a:p>
          <a:p>
            <a:pPr algn="ct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Learning should be challenging </a:t>
            </a:r>
          </a:p>
          <a:p>
            <a:pPr marL="0" indent="0" algn="ctr">
              <a:buNone/>
            </a:pPr>
            <a:endPar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1043608" y="6133946"/>
            <a:ext cx="7344816" cy="369332"/>
          </a:xfrm>
          <a:prstGeom prst="rect">
            <a:avLst/>
          </a:prstGeom>
        </p:spPr>
        <p:txBody>
          <a:bodyPr wrap="square">
            <a:spAutoFit/>
          </a:bodyPr>
          <a:lstStyle/>
          <a:p>
            <a:r>
              <a:rPr lang="en-GB" i="1" dirty="0"/>
              <a:t>Respect   Responsibility   Compassion   Courage   Forgiveness   Truthfulness</a:t>
            </a:r>
            <a:endParaRPr lang="en-GB"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63144" y="332654"/>
            <a:ext cx="1800200" cy="18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08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4239"/>
            <a:ext cx="8229600" cy="3951924"/>
          </a:xfrm>
        </p:spPr>
        <p:txBody>
          <a:bodyPr>
            <a:normAutofit/>
          </a:bodyPr>
          <a:lstStyle/>
          <a:p>
            <a:pPr marL="0" indent="0" algn="ctr">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Attendance</a:t>
            </a:r>
          </a:p>
          <a:p>
            <a:pPr marL="0" indent="0" algn="ctr">
              <a:buNone/>
            </a:pP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An attendance rate of 97% is generally considered good; this allows for children to miss 9.5 days across the school year. </a:t>
            </a:r>
          </a:p>
          <a:p>
            <a:pPr marL="0" indent="0" algn="ctr">
              <a:buNone/>
            </a:pPr>
            <a:endPar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School start time is </a:t>
            </a: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8.55</a:t>
            </a:r>
            <a:endParaRPr lang="en-GB"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Activities start as soon as children arrive so being on time is very important. It can be disruptive for children who arrive late and have missed the start of lessons.</a:t>
            </a:r>
            <a:endParaRPr lang="en-GB"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1043608" y="6133946"/>
            <a:ext cx="7344816" cy="369332"/>
          </a:xfrm>
          <a:prstGeom prst="rect">
            <a:avLst/>
          </a:prstGeom>
        </p:spPr>
        <p:txBody>
          <a:bodyPr wrap="square">
            <a:spAutoFit/>
          </a:bodyPr>
          <a:lstStyle/>
          <a:p>
            <a:r>
              <a:rPr lang="en-GB" i="1" dirty="0"/>
              <a:t>Respect   Responsibility   Compassion   Courage   Forgiveness   Truthfulness</a:t>
            </a:r>
            <a:endParaRPr lang="en-GB"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63144" y="332654"/>
            <a:ext cx="1800200" cy="18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53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4239"/>
            <a:ext cx="8229600" cy="3951924"/>
          </a:xfrm>
        </p:spPr>
        <p:txBody>
          <a:bodyPr>
            <a:normAutofit fontScale="77500" lnSpcReduction="20000"/>
          </a:bodyPr>
          <a:lstStyle/>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Ready to Learn</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Water bottle (reusable)</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Healthy snack for break time</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Coat (with a hook) Everyday!</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Reading book</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Wear PE kit on PE </a:t>
            </a: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days – Monda</a:t>
            </a: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y and Friday</a:t>
            </a:r>
            <a:endPar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Homework </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Breakfast</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Enough sleep</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Named uniform – especially jumpers</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Long hair tied back</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Stud earrings (taken out for PE days/masking tape)</a:t>
            </a:r>
          </a:p>
          <a:p>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No pencil cases or toys</a:t>
            </a:r>
          </a:p>
          <a:p>
            <a:pPr marL="0" indent="0" algn="ctr">
              <a:buNone/>
            </a:pPr>
            <a:endPar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en-GB"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1043608" y="6133946"/>
            <a:ext cx="7344816" cy="369332"/>
          </a:xfrm>
          <a:prstGeom prst="rect">
            <a:avLst/>
          </a:prstGeom>
        </p:spPr>
        <p:txBody>
          <a:bodyPr wrap="square">
            <a:spAutoFit/>
          </a:bodyPr>
          <a:lstStyle/>
          <a:p>
            <a:r>
              <a:rPr lang="en-GB" i="1" dirty="0"/>
              <a:t>Respect   Responsibility   Compassion   Courage   Forgiveness   Truthfulness</a:t>
            </a:r>
            <a:endParaRPr lang="en-GB"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63144" y="332654"/>
            <a:ext cx="1800200" cy="18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2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4239"/>
            <a:ext cx="8229600" cy="3951924"/>
          </a:xfrm>
        </p:spPr>
        <p:txBody>
          <a:bodyPr>
            <a:normAutofit/>
          </a:bodyPr>
          <a:lstStyle/>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PTFA</a:t>
            </a:r>
          </a:p>
          <a:p>
            <a:pPr marL="0" indent="0" algn="ctr">
              <a:buNone/>
            </a:pPr>
            <a:endParaRPr lang="en-GB"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ptfa.chair@holytrinity.gloucs.sch.uk</a:t>
            </a:r>
            <a:endPar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Cake sale – Spring/summer </a:t>
            </a:r>
          </a:p>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Money for trips and extra activities </a:t>
            </a:r>
            <a:endParaRPr lang="en-GB"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en-GB"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1043608" y="6133946"/>
            <a:ext cx="7344816" cy="369332"/>
          </a:xfrm>
          <a:prstGeom prst="rect">
            <a:avLst/>
          </a:prstGeom>
        </p:spPr>
        <p:txBody>
          <a:bodyPr wrap="square">
            <a:spAutoFit/>
          </a:bodyPr>
          <a:lstStyle/>
          <a:p>
            <a:r>
              <a:rPr lang="en-GB" i="1" dirty="0"/>
              <a:t>Respect   Responsibility   Compassion   Courage   Forgiveness   Truthfulness</a:t>
            </a:r>
            <a:endParaRPr lang="en-GB" dirty="0"/>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63144" y="332654"/>
            <a:ext cx="1800200" cy="18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06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4239"/>
            <a:ext cx="8229600" cy="3951924"/>
          </a:xfrm>
        </p:spPr>
        <p:txBody>
          <a:bodyPr>
            <a:normAutofit/>
          </a:bodyPr>
          <a:lstStyle/>
          <a:p>
            <a:pPr marL="0" indent="0">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Teachers – Mrs Manners and Mrs Duffy </a:t>
            </a:r>
          </a:p>
          <a:p>
            <a:pPr marL="0" indent="0">
              <a:buNone/>
            </a:pPr>
            <a:endParaRPr lang="en-GB"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PPA teacher – Mrs Britton (Wednesday afternoon)</a:t>
            </a:r>
          </a:p>
          <a:p>
            <a:pPr marL="0" indent="0">
              <a:buNone/>
            </a:pPr>
            <a:endParaRPr lang="en-GB"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TAs – Mrs Pilkington, Mrs </a:t>
            </a:r>
            <a:r>
              <a:rPr lang="en-GB" dirty="0" err="1" smtClean="0">
                <a:latin typeface="Arial Unicode MS" panose="020B0604020202020204" pitchFamily="34" charset="-128"/>
                <a:ea typeface="Arial Unicode MS" panose="020B0604020202020204" pitchFamily="34" charset="-128"/>
                <a:cs typeface="Arial Unicode MS" panose="020B0604020202020204" pitchFamily="34" charset="-128"/>
              </a:rPr>
              <a:t>Hajra</a:t>
            </a: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 Miss </a:t>
            </a:r>
            <a:r>
              <a:rPr lang="en-GB" dirty="0" err="1" smtClean="0">
                <a:latin typeface="Arial Unicode MS" panose="020B0604020202020204" pitchFamily="34" charset="-128"/>
                <a:ea typeface="Arial Unicode MS" panose="020B0604020202020204" pitchFamily="34" charset="-128"/>
                <a:cs typeface="Arial Unicode MS" panose="020B0604020202020204" pitchFamily="34" charset="-128"/>
              </a:rPr>
              <a:t>Bayliss</a:t>
            </a: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 Mrs Colson. </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1043608" y="6133946"/>
            <a:ext cx="7344816" cy="369332"/>
          </a:xfrm>
          <a:prstGeom prst="rect">
            <a:avLst/>
          </a:prstGeom>
        </p:spPr>
        <p:txBody>
          <a:bodyPr wrap="square">
            <a:spAutoFit/>
          </a:bodyPr>
          <a:lstStyle/>
          <a:p>
            <a:r>
              <a:rPr lang="en-GB" i="1" dirty="0"/>
              <a:t>Respect   Responsibility   Compassion   Courage   Forgiveness   Truthfulness</a:t>
            </a:r>
            <a:endParaRPr lang="en-GB"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63144" y="332654"/>
            <a:ext cx="1800200" cy="18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25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4239"/>
            <a:ext cx="8229600" cy="3951924"/>
          </a:xfrm>
        </p:spPr>
        <p:txBody>
          <a:bodyPr>
            <a:normAutofit/>
          </a:bodyPr>
          <a:lstStyle/>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PE </a:t>
            </a:r>
          </a:p>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Monday and Friday</a:t>
            </a:r>
          </a:p>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Please wear kit to school on PE days</a:t>
            </a:r>
          </a:p>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School PE top, jogging bottoms/shorts, trainers, school jumper</a:t>
            </a:r>
          </a:p>
          <a:p>
            <a:pPr marL="0" indent="0" algn="ctr">
              <a:buNone/>
            </a:pP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Swimming </a:t>
            </a:r>
            <a:r>
              <a:rPr lang="en-GB" sz="1800" i="1" dirty="0" smtClean="0">
                <a:latin typeface="Arial Unicode MS" panose="020B0604020202020204" pitchFamily="34" charset="-128"/>
                <a:ea typeface="Arial Unicode MS" panose="020B0604020202020204" pitchFamily="34" charset="-128"/>
                <a:cs typeface="Arial Unicode MS" panose="020B0604020202020204" pitchFamily="34" charset="-128"/>
              </a:rPr>
              <a:t>(after Easter)- </a:t>
            </a:r>
            <a:r>
              <a:rPr lang="en-GB" sz="2800" dirty="0" smtClean="0">
                <a:latin typeface="Arial Unicode MS" panose="020B0604020202020204" pitchFamily="34" charset="-128"/>
                <a:ea typeface="Arial Unicode MS" panose="020B0604020202020204" pitchFamily="34" charset="-128"/>
                <a:cs typeface="Arial Unicode MS" panose="020B0604020202020204" pitchFamily="34" charset="-128"/>
              </a:rPr>
              <a:t>Wednesday afternoons</a:t>
            </a:r>
          </a:p>
          <a:p>
            <a:pPr marL="0" indent="0" algn="ctr">
              <a:buNone/>
            </a:pP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1043608" y="6133946"/>
            <a:ext cx="7344816" cy="369332"/>
          </a:xfrm>
          <a:prstGeom prst="rect">
            <a:avLst/>
          </a:prstGeom>
        </p:spPr>
        <p:txBody>
          <a:bodyPr wrap="square">
            <a:spAutoFit/>
          </a:bodyPr>
          <a:lstStyle/>
          <a:p>
            <a:r>
              <a:rPr lang="en-GB" i="1" dirty="0"/>
              <a:t>Respect   Responsibility   Compassion   Courage   Forgiveness   Truthfulness</a:t>
            </a:r>
            <a:endParaRPr lang="en-GB"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63144" y="332654"/>
            <a:ext cx="1800200" cy="18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47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4239"/>
            <a:ext cx="8229600" cy="3951924"/>
          </a:xfrm>
        </p:spPr>
        <p:txBody>
          <a:bodyPr>
            <a:normAutofit/>
          </a:bodyPr>
          <a:lstStyle/>
          <a:p>
            <a:pPr marL="0" indent="0" algn="ctr">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Topics </a:t>
            </a:r>
          </a:p>
          <a:p>
            <a:pPr marL="0" indent="0" algn="ctr">
              <a:buNone/>
            </a:pPr>
            <a:endParaRPr lang="en-GB"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Autumn Term – The Victorians</a:t>
            </a:r>
          </a:p>
          <a:p>
            <a:pPr marL="0" indent="0" algn="ctr">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Spring Term – The Vikings</a:t>
            </a:r>
          </a:p>
          <a:p>
            <a:pPr marL="0" indent="0" algn="ctr">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Summer – Brazil</a:t>
            </a:r>
            <a:endPar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1043608" y="6133946"/>
            <a:ext cx="7344816" cy="369332"/>
          </a:xfrm>
          <a:prstGeom prst="rect">
            <a:avLst/>
          </a:prstGeom>
        </p:spPr>
        <p:txBody>
          <a:bodyPr wrap="square">
            <a:spAutoFit/>
          </a:bodyPr>
          <a:lstStyle/>
          <a:p>
            <a:r>
              <a:rPr lang="en-GB" i="1" dirty="0"/>
              <a:t>Respect   Responsibility   Compassion   Courage   Forgiveness   Truthfulness</a:t>
            </a:r>
            <a:endParaRPr lang="en-GB"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63144" y="332654"/>
            <a:ext cx="1800200" cy="18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51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2558325" y="2990850"/>
            <a:ext cx="3887700" cy="984300"/>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25"/>
              <a:buFont typeface="Comic Sans MS"/>
              <a:buNone/>
            </a:pPr>
            <a:r>
              <a:rPr lang="en-US" sz="900" b="0" i="0" u="sng" strike="noStrike" cap="none">
                <a:solidFill>
                  <a:schemeClr val="dk1"/>
                </a:solidFill>
                <a:latin typeface="Comic Sans MS"/>
                <a:ea typeface="Comic Sans MS"/>
                <a:cs typeface="Comic Sans MS"/>
                <a:sym typeface="Comic Sans MS"/>
              </a:rPr>
              <a:t>Special Events</a:t>
            </a:r>
            <a:endParaRPr/>
          </a:p>
          <a:p>
            <a:pPr marL="0" marR="0" lvl="0" indent="0" algn="ctr" rtl="0">
              <a:lnSpc>
                <a:spcPct val="100000"/>
              </a:lnSpc>
              <a:spcBef>
                <a:spcPts val="0"/>
              </a:spcBef>
              <a:spcAft>
                <a:spcPts val="0"/>
              </a:spcAft>
              <a:buClr>
                <a:schemeClr val="dk1"/>
              </a:buClr>
              <a:buSzPts val="225"/>
              <a:buFont typeface="Comic Sans MS"/>
              <a:buNone/>
            </a:pPr>
            <a:endParaRPr sz="900" b="0" i="0" u="sng" strike="noStrike" cap="none">
              <a:solidFill>
                <a:schemeClr val="dk1"/>
              </a:solidFill>
              <a:latin typeface="Comic Sans MS"/>
              <a:ea typeface="Comic Sans MS"/>
              <a:cs typeface="Comic Sans MS"/>
              <a:sym typeface="Comic Sans MS"/>
            </a:endParaRPr>
          </a:p>
          <a:p>
            <a:pPr marL="171450" marR="0" lvl="0" indent="-171450" algn="just" rtl="0">
              <a:lnSpc>
                <a:spcPct val="100000"/>
              </a:lnSpc>
              <a:spcBef>
                <a:spcPts val="0"/>
              </a:spcBef>
              <a:spcAft>
                <a:spcPts val="0"/>
              </a:spcAft>
              <a:buClr>
                <a:schemeClr val="dk1"/>
              </a:buClr>
              <a:buSzPts val="225"/>
              <a:buFont typeface="Arial"/>
              <a:buChar char="•"/>
            </a:pPr>
            <a:r>
              <a:rPr lang="en-US" sz="900" b="0" i="0" u="none" strike="noStrike" cap="none">
                <a:solidFill>
                  <a:schemeClr val="dk1"/>
                </a:solidFill>
                <a:latin typeface="Comic Sans MS"/>
                <a:ea typeface="Comic Sans MS"/>
                <a:cs typeface="Comic Sans MS"/>
                <a:sym typeface="Comic Sans MS"/>
              </a:rPr>
              <a:t>Launch Day – Victorian activity day. </a:t>
            </a:r>
            <a:endParaRPr sz="900" b="0" i="0" u="none" strike="noStrike" cap="none">
              <a:solidFill>
                <a:schemeClr val="dk1"/>
              </a:solidFill>
              <a:latin typeface="Comic Sans MS"/>
              <a:ea typeface="Comic Sans MS"/>
              <a:cs typeface="Comic Sans MS"/>
              <a:sym typeface="Comic Sans MS"/>
            </a:endParaRPr>
          </a:p>
          <a:p>
            <a:pPr marL="171450" marR="0" lvl="0" indent="-171450" algn="just" rtl="0">
              <a:lnSpc>
                <a:spcPct val="100000"/>
              </a:lnSpc>
              <a:spcBef>
                <a:spcPts val="0"/>
              </a:spcBef>
              <a:spcAft>
                <a:spcPts val="0"/>
              </a:spcAft>
              <a:buClr>
                <a:schemeClr val="dk1"/>
              </a:buClr>
              <a:buSzPts val="225"/>
              <a:buFont typeface="Arial"/>
              <a:buChar char="•"/>
            </a:pPr>
            <a:r>
              <a:rPr lang="en-US" sz="900" b="0" i="0" u="none" strike="noStrike" cap="none">
                <a:solidFill>
                  <a:schemeClr val="dk1"/>
                </a:solidFill>
                <a:latin typeface="Comic Sans MS"/>
                <a:ea typeface="Comic Sans MS"/>
                <a:cs typeface="Comic Sans MS"/>
                <a:sym typeface="Comic Sans MS"/>
              </a:rPr>
              <a:t>Art – Create a clay tile in Art </a:t>
            </a:r>
            <a:endParaRPr sz="900" b="0" i="0" u="none" strike="noStrike" cap="none">
              <a:solidFill>
                <a:schemeClr val="dk1"/>
              </a:solidFill>
              <a:latin typeface="Comic Sans MS"/>
              <a:ea typeface="Comic Sans MS"/>
              <a:cs typeface="Comic Sans MS"/>
              <a:sym typeface="Comic Sans MS"/>
            </a:endParaRPr>
          </a:p>
          <a:p>
            <a:pPr marL="0" marR="0" lvl="0" indent="0" algn="just" rtl="0">
              <a:lnSpc>
                <a:spcPct val="100000"/>
              </a:lnSpc>
              <a:spcBef>
                <a:spcPts val="0"/>
              </a:spcBef>
              <a:spcAft>
                <a:spcPts val="0"/>
              </a:spcAft>
              <a:buNone/>
            </a:pPr>
            <a:r>
              <a:rPr lang="en-US" sz="900">
                <a:solidFill>
                  <a:schemeClr val="dk1"/>
                </a:solidFill>
                <a:latin typeface="Comic Sans MS"/>
                <a:ea typeface="Comic Sans MS"/>
                <a:cs typeface="Comic Sans MS"/>
                <a:sym typeface="Comic Sans MS"/>
              </a:rPr>
              <a:t>     Harvest festival and Christmas service</a:t>
            </a:r>
            <a:endParaRPr sz="900">
              <a:solidFill>
                <a:schemeClr val="dk1"/>
              </a:solidFill>
              <a:latin typeface="Comic Sans MS"/>
              <a:ea typeface="Comic Sans MS"/>
              <a:cs typeface="Comic Sans MS"/>
              <a:sym typeface="Comic Sans MS"/>
            </a:endParaRPr>
          </a:p>
          <a:p>
            <a:pPr marL="171450" marR="0" lvl="0" indent="-171450" algn="just" rtl="0">
              <a:lnSpc>
                <a:spcPct val="100000"/>
              </a:lnSpc>
              <a:spcBef>
                <a:spcPts val="0"/>
              </a:spcBef>
              <a:spcAft>
                <a:spcPts val="0"/>
              </a:spcAft>
              <a:buClr>
                <a:schemeClr val="dk1"/>
              </a:buClr>
              <a:buSzPts val="225"/>
              <a:buFont typeface="Arial"/>
              <a:buChar char="•"/>
            </a:pPr>
            <a:r>
              <a:rPr lang="en-US" sz="900" b="0" i="0" u="none" strike="noStrike" cap="none">
                <a:solidFill>
                  <a:schemeClr val="dk1"/>
                </a:solidFill>
                <a:latin typeface="Comic Sans MS"/>
                <a:ea typeface="Comic Sans MS"/>
                <a:cs typeface="Comic Sans MS"/>
                <a:sym typeface="Comic Sans MS"/>
              </a:rPr>
              <a:t>Possible </a:t>
            </a:r>
            <a:r>
              <a:rPr lang="en-US" sz="900">
                <a:solidFill>
                  <a:schemeClr val="dk1"/>
                </a:solidFill>
                <a:latin typeface="Comic Sans MS"/>
                <a:ea typeface="Comic Sans MS"/>
                <a:cs typeface="Comic Sans MS"/>
                <a:sym typeface="Comic Sans MS"/>
              </a:rPr>
              <a:t>trip to The Black Country Museum</a:t>
            </a:r>
            <a:r>
              <a:rPr lang="en-US" sz="900" b="0" i="0" u="none" strike="noStrike" cap="none">
                <a:solidFill>
                  <a:schemeClr val="dk1"/>
                </a:solidFill>
                <a:latin typeface="Comic Sans MS"/>
                <a:ea typeface="Comic Sans MS"/>
                <a:cs typeface="Comic Sans MS"/>
                <a:sym typeface="Comic Sans MS"/>
              </a:rPr>
              <a:t> </a:t>
            </a:r>
            <a:endParaRPr sz="900" b="0" i="0" u="none" strike="noStrike" cap="none">
              <a:solidFill>
                <a:schemeClr val="dk1"/>
              </a:solidFill>
              <a:latin typeface="Comic Sans MS"/>
              <a:ea typeface="Comic Sans MS"/>
              <a:cs typeface="Comic Sans MS"/>
              <a:sym typeface="Comic Sans MS"/>
            </a:endParaRPr>
          </a:p>
        </p:txBody>
      </p:sp>
      <p:sp>
        <p:nvSpPr>
          <p:cNvPr id="90" name="Google Shape;90;p1"/>
          <p:cNvSpPr txBox="1"/>
          <p:nvPr/>
        </p:nvSpPr>
        <p:spPr>
          <a:xfrm>
            <a:off x="179386" y="5949950"/>
            <a:ext cx="2305050" cy="784224"/>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25"/>
              <a:buFont typeface="Comic Sans MS"/>
              <a:buNone/>
            </a:pPr>
            <a:r>
              <a:rPr lang="en-US" sz="900" b="0" i="0" u="sng" strike="noStrike" cap="none">
                <a:solidFill>
                  <a:schemeClr val="dk1"/>
                </a:solidFill>
                <a:latin typeface="Comic Sans MS"/>
                <a:ea typeface="Comic Sans MS"/>
                <a:cs typeface="Comic Sans MS"/>
                <a:sym typeface="Comic Sans MS"/>
              </a:rPr>
              <a:t>Maths</a:t>
            </a:r>
            <a:endParaRPr sz="900" b="0" i="0" u="sng"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25"/>
              <a:buFont typeface="Comic Sans MS"/>
              <a:buNone/>
            </a:pPr>
            <a:r>
              <a:rPr lang="en-US" sz="900">
                <a:solidFill>
                  <a:schemeClr val="dk1"/>
                </a:solidFill>
                <a:latin typeface="Comic Sans MS"/>
                <a:ea typeface="Comic Sans MS"/>
                <a:cs typeface="Comic Sans MS"/>
                <a:sym typeface="Comic Sans MS"/>
              </a:rPr>
              <a:t>Number and place value, Geometry - properties of shape, multiplication, division, addition and subtraction.</a:t>
            </a:r>
            <a:endParaRPr/>
          </a:p>
        </p:txBody>
      </p:sp>
      <p:sp>
        <p:nvSpPr>
          <p:cNvPr id="91" name="Google Shape;91;p1"/>
          <p:cNvSpPr txBox="1"/>
          <p:nvPr/>
        </p:nvSpPr>
        <p:spPr>
          <a:xfrm>
            <a:off x="110961" y="11"/>
            <a:ext cx="2305200" cy="1938299"/>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
              <a:buFont typeface="Comic Sans MS"/>
              <a:buNone/>
            </a:pPr>
            <a:r>
              <a:rPr lang="en-US" sz="1000" b="0" i="0" u="sng" strike="noStrike" cap="none">
                <a:solidFill>
                  <a:schemeClr val="dk1"/>
                </a:solidFill>
                <a:latin typeface="Comic Sans MS"/>
                <a:ea typeface="Comic Sans MS"/>
                <a:cs typeface="Comic Sans MS"/>
                <a:sym typeface="Comic Sans MS"/>
              </a:rPr>
              <a:t>Arts and P.E.</a:t>
            </a:r>
            <a:endParaRPr/>
          </a:p>
          <a:p>
            <a:pPr marL="0" marR="0" lvl="0" indent="0" algn="ctr" rtl="0">
              <a:lnSpc>
                <a:spcPct val="100000"/>
              </a:lnSpc>
              <a:spcBef>
                <a:spcPts val="0"/>
              </a:spcBef>
              <a:spcAft>
                <a:spcPts val="0"/>
              </a:spcAft>
              <a:buClr>
                <a:schemeClr val="dk1"/>
              </a:buClr>
              <a:buSzPts val="250"/>
              <a:buFont typeface="Comic Sans MS"/>
              <a:buNone/>
            </a:pPr>
            <a:r>
              <a:rPr lang="en-US" sz="1000" b="0" i="0" u="none" strike="noStrike" cap="none">
                <a:solidFill>
                  <a:schemeClr val="dk1"/>
                </a:solidFill>
                <a:latin typeface="Comic Sans MS"/>
                <a:ea typeface="Comic Sans MS"/>
                <a:cs typeface="Comic Sans MS"/>
                <a:sym typeface="Comic Sans MS"/>
              </a:rPr>
              <a:t>(Art/D&amp;T/Music/P.E)</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Explore the work of William Morris and create their own clay tile.</a:t>
            </a:r>
            <a:endParaRPr sz="1000" b="0" i="0" u="none" strike="noStrike" cap="none">
              <a:solidFill>
                <a:schemeClr val="dk1"/>
              </a:solidFill>
              <a:latin typeface="Comic Sans MS"/>
              <a:ea typeface="Comic Sans MS"/>
              <a:cs typeface="Comic Sans MS"/>
              <a:sym typeface="Comic Sans MS"/>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Design and make an electric rat catcher for Jacko the rat catcher</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Children will compose short pieces of music to develop musical vocabulary.</a:t>
            </a:r>
            <a:endParaRPr/>
          </a:p>
          <a:p>
            <a:pPr marL="171450" marR="0" lvl="0" indent="-171450" algn="l" rtl="0">
              <a:lnSpc>
                <a:spcPct val="100000"/>
              </a:lnSpc>
              <a:spcBef>
                <a:spcPts val="0"/>
              </a:spcBef>
              <a:spcAft>
                <a:spcPts val="0"/>
              </a:spcAft>
              <a:buClr>
                <a:schemeClr val="dk1"/>
              </a:buClr>
              <a:buSzPts val="1000"/>
              <a:buFont typeface="Noto Sans Symbols"/>
              <a:buChar char="✔"/>
            </a:pPr>
            <a:r>
              <a:rPr lang="en-US" sz="1000">
                <a:solidFill>
                  <a:schemeClr val="dk1"/>
                </a:solidFill>
                <a:latin typeface="Comic Sans MS"/>
                <a:ea typeface="Comic Sans MS"/>
                <a:cs typeface="Comic Sans MS"/>
                <a:sym typeface="Comic Sans MS"/>
              </a:rPr>
              <a:t>Hockey &amp; Real PE - Personal</a:t>
            </a:r>
            <a:r>
              <a:rPr lang="en-US" sz="1000" b="0" i="0" u="none" strike="noStrike" cap="none">
                <a:solidFill>
                  <a:schemeClr val="dk1"/>
                </a:solidFill>
                <a:latin typeface="Comic Sans MS"/>
                <a:ea typeface="Comic Sans MS"/>
                <a:cs typeface="Comic Sans MS"/>
                <a:sym typeface="Comic Sans MS"/>
              </a:rPr>
              <a:t>  </a:t>
            </a:r>
            <a:endParaRPr/>
          </a:p>
        </p:txBody>
      </p:sp>
      <p:sp>
        <p:nvSpPr>
          <p:cNvPr id="92" name="Google Shape;92;p1"/>
          <p:cNvSpPr txBox="1"/>
          <p:nvPr/>
        </p:nvSpPr>
        <p:spPr>
          <a:xfrm>
            <a:off x="2555875" y="115886"/>
            <a:ext cx="3889375" cy="619125"/>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
              <a:buFont typeface="Comic Sans MS"/>
              <a:buNone/>
            </a:pPr>
            <a:r>
              <a:rPr lang="en-US" sz="1000" b="0" i="0" u="none" strike="noStrike" cap="none">
                <a:solidFill>
                  <a:schemeClr val="dk1"/>
                </a:solidFill>
                <a:latin typeface="Comic Sans MS"/>
                <a:ea typeface="Comic Sans MS"/>
                <a:cs typeface="Comic Sans MS"/>
                <a:sym typeface="Comic Sans MS"/>
              </a:rPr>
              <a:t>Our Values will be:</a:t>
            </a:r>
            <a:endParaRPr/>
          </a:p>
          <a:p>
            <a:pPr marL="0" marR="0" lvl="0" indent="0" algn="ctr"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Respect &amp; Responsibility</a:t>
            </a:r>
            <a:endParaRPr/>
          </a:p>
        </p:txBody>
      </p:sp>
      <p:sp>
        <p:nvSpPr>
          <p:cNvPr id="93" name="Google Shape;93;p1"/>
          <p:cNvSpPr txBox="1"/>
          <p:nvPr/>
        </p:nvSpPr>
        <p:spPr>
          <a:xfrm>
            <a:off x="111100" y="1920875"/>
            <a:ext cx="2305200" cy="3170400"/>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
              <a:buFont typeface="Comic Sans MS"/>
              <a:buNone/>
            </a:pPr>
            <a:r>
              <a:rPr lang="en-US" sz="1000" b="0" i="0" u="sng" strike="noStrike" cap="none">
                <a:solidFill>
                  <a:schemeClr val="dk1"/>
                </a:solidFill>
                <a:latin typeface="Comic Sans MS"/>
                <a:ea typeface="Comic Sans MS"/>
                <a:cs typeface="Comic Sans MS"/>
                <a:sym typeface="Comic Sans MS"/>
              </a:rPr>
              <a:t>History </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Who were the Victorians and when did they live?</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Explore the lives of Victorian people of significance within our locality, e.g. Queen Victoria and Isambard Kingdom Brunel.</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Who was Prince Albert and how did he die?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How were trains made?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Did anyone ever betray Queen Victoria?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Who were the richest people in Victorian times and why?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Who were and what was it like to be a street child?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Why didn’t they have good medicine? </a:t>
            </a:r>
            <a:endParaRPr sz="700" b="0" i="0" u="none" strike="noStrike" cap="none">
              <a:solidFill>
                <a:schemeClr val="dk1"/>
              </a:solidFill>
              <a:latin typeface="Comic Sans MS"/>
              <a:ea typeface="Comic Sans MS"/>
              <a:cs typeface="Comic Sans MS"/>
              <a:sym typeface="Comic Sans MS"/>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What was it like to be in a Victorian school?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How many Victorian inventions have been important for the world today?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How many and what type of toys did Victorian children have?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Why did children sweep chimneys?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How were Victorian footballs made?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What did Florence Nightingale do and which medicines did she use?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What were rich people called? </a:t>
            </a:r>
            <a:endParaRPr/>
          </a:p>
          <a:p>
            <a:pPr marL="0" marR="0" lvl="0" indent="-44450" algn="l" rtl="0">
              <a:lnSpc>
                <a:spcPct val="100000"/>
              </a:lnSpc>
              <a:spcBef>
                <a:spcPts val="0"/>
              </a:spcBef>
              <a:spcAft>
                <a:spcPts val="0"/>
              </a:spcAft>
              <a:buClr>
                <a:schemeClr val="dk1"/>
              </a:buClr>
              <a:buSzPts val="700"/>
              <a:buFont typeface="Noto Sans Symbols"/>
              <a:buChar char="✓"/>
            </a:pPr>
            <a:r>
              <a:rPr lang="en-US" sz="700" b="0" i="0" u="none" strike="noStrike" cap="none">
                <a:solidFill>
                  <a:schemeClr val="dk1"/>
                </a:solidFill>
                <a:latin typeface="Comic Sans MS"/>
                <a:ea typeface="Comic Sans MS"/>
                <a:cs typeface="Comic Sans MS"/>
                <a:sym typeface="Comic Sans MS"/>
              </a:rPr>
              <a:t>What made the Victorian era so important? </a:t>
            </a:r>
            <a:endParaRPr sz="700" b="0" i="0" u="none" strike="noStrike" cap="none">
              <a:solidFill>
                <a:schemeClr val="dk1"/>
              </a:solidFill>
              <a:latin typeface="Comic Sans MS"/>
              <a:ea typeface="Comic Sans MS"/>
              <a:cs typeface="Comic Sans MS"/>
              <a:sym typeface="Comic Sans MS"/>
            </a:endParaRPr>
          </a:p>
        </p:txBody>
      </p:sp>
      <p:sp>
        <p:nvSpPr>
          <p:cNvPr id="94" name="Google Shape;94;p1"/>
          <p:cNvSpPr txBox="1"/>
          <p:nvPr/>
        </p:nvSpPr>
        <p:spPr>
          <a:xfrm>
            <a:off x="6587975" y="11"/>
            <a:ext cx="2376600" cy="2400300"/>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
              <a:buFont typeface="Comic Sans MS"/>
              <a:buNone/>
            </a:pPr>
            <a:r>
              <a:rPr lang="en-US" sz="1000" b="0" i="0" u="sng" strike="noStrike" cap="none">
                <a:solidFill>
                  <a:schemeClr val="dk1"/>
                </a:solidFill>
                <a:latin typeface="Comic Sans MS"/>
                <a:ea typeface="Comic Sans MS"/>
                <a:cs typeface="Comic Sans MS"/>
                <a:sym typeface="Comic Sans MS"/>
              </a:rPr>
              <a:t>English</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Writing stories</a:t>
            </a:r>
            <a:endParaRPr sz="1000" b="0" i="0" u="none" strike="noStrike" cap="none">
              <a:solidFill>
                <a:schemeClr val="dk1"/>
              </a:solidFill>
              <a:latin typeface="Comic Sans MS"/>
              <a:ea typeface="Comic Sans MS"/>
              <a:cs typeface="Comic Sans MS"/>
              <a:sym typeface="Comic Sans MS"/>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Information texts</a:t>
            </a:r>
            <a:endParaRPr sz="1000" b="0" i="0" u="none" strike="noStrike" cap="none">
              <a:solidFill>
                <a:schemeClr val="dk1"/>
              </a:solidFill>
              <a:latin typeface="Comic Sans MS"/>
              <a:ea typeface="Comic Sans MS"/>
              <a:cs typeface="Comic Sans MS"/>
              <a:sym typeface="Comic Sans MS"/>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Poetry</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Plays</a:t>
            </a:r>
            <a:endParaRPr sz="1000" b="0" i="0" u="none" strike="noStrike" cap="none">
              <a:solidFill>
                <a:schemeClr val="dk1"/>
              </a:solidFill>
              <a:latin typeface="Comic Sans MS"/>
              <a:ea typeface="Comic Sans MS"/>
              <a:cs typeface="Comic Sans MS"/>
              <a:sym typeface="Comic Sans MS"/>
            </a:endParaRPr>
          </a:p>
          <a:p>
            <a:pPr marL="457200" marR="0" lvl="0" indent="0" algn="l" rtl="0">
              <a:lnSpc>
                <a:spcPct val="100000"/>
              </a:lnSpc>
              <a:spcBef>
                <a:spcPts val="0"/>
              </a:spcBef>
              <a:spcAft>
                <a:spcPts val="0"/>
              </a:spcAft>
              <a:buNone/>
            </a:pPr>
            <a:endParaRPr sz="1000">
              <a:solidFill>
                <a:schemeClr val="dk1"/>
              </a:solidFill>
              <a:highlight>
                <a:srgbClr val="00FFFF"/>
              </a:highlight>
              <a:latin typeface="Comic Sans MS"/>
              <a:ea typeface="Comic Sans MS"/>
              <a:cs typeface="Comic Sans MS"/>
              <a:sym typeface="Comic Sans MS"/>
            </a:endParaRPr>
          </a:p>
          <a:p>
            <a:pPr marL="0" lvl="0" indent="0" algn="l" rtl="0">
              <a:spcBef>
                <a:spcPts val="0"/>
              </a:spcBef>
              <a:spcAft>
                <a:spcPts val="0"/>
              </a:spcAft>
              <a:buNone/>
            </a:pPr>
            <a:r>
              <a:rPr lang="en-US" sz="1000">
                <a:solidFill>
                  <a:schemeClr val="dk1"/>
                </a:solidFill>
                <a:latin typeface="Comic Sans MS"/>
                <a:ea typeface="Comic Sans MS"/>
                <a:cs typeface="Comic Sans MS"/>
                <a:sym typeface="Comic Sans MS"/>
              </a:rPr>
              <a:t>Spelling</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US" sz="1000">
                <a:solidFill>
                  <a:schemeClr val="dk1"/>
                </a:solidFill>
                <a:latin typeface="Comic Sans MS"/>
                <a:ea typeface="Comic Sans MS"/>
                <a:cs typeface="Comic Sans MS"/>
                <a:sym typeface="Comic Sans MS"/>
              </a:rPr>
              <a:t>homophones, prefixes: </a:t>
            </a:r>
            <a:r>
              <a:rPr lang="en-US" sz="1100">
                <a:solidFill>
                  <a:schemeClr val="dk1"/>
                </a:solidFill>
                <a:latin typeface="Calibri"/>
                <a:ea typeface="Calibri"/>
                <a:cs typeface="Calibri"/>
                <a:sym typeface="Calibri"/>
              </a:rPr>
              <a:t>in,im,il,ir, sion, scion, cian, ssion, ough</a:t>
            </a:r>
            <a:endParaRPr sz="1000">
              <a:solidFill>
                <a:schemeClr val="dk1"/>
              </a:solidFill>
              <a:highlight>
                <a:srgbClr val="00FFFF"/>
              </a:highlight>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000">
              <a:solidFill>
                <a:schemeClr val="dk1"/>
              </a:solidFill>
              <a:highlight>
                <a:srgbClr val="00FFFF"/>
              </a:highlight>
              <a:latin typeface="Comic Sans MS"/>
              <a:ea typeface="Comic Sans MS"/>
              <a:cs typeface="Comic Sans MS"/>
              <a:sym typeface="Comic Sans MS"/>
            </a:endParaRPr>
          </a:p>
          <a:p>
            <a:pPr marL="914400" marR="0" lvl="0" indent="0" algn="l" rtl="0">
              <a:lnSpc>
                <a:spcPct val="100000"/>
              </a:lnSpc>
              <a:spcBef>
                <a:spcPts val="0"/>
              </a:spcBef>
              <a:spcAft>
                <a:spcPts val="0"/>
              </a:spcAft>
              <a:buNone/>
            </a:pPr>
            <a:endParaRPr sz="1000" b="0" i="0" u="none" strike="noStrike" cap="none">
              <a:solidFill>
                <a:schemeClr val="dk1"/>
              </a:solidFill>
              <a:highlight>
                <a:srgbClr val="00FFFF"/>
              </a:highlight>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omic Sans MS"/>
              <a:ea typeface="Comic Sans MS"/>
              <a:cs typeface="Comic Sans MS"/>
              <a:sym typeface="Comic Sans MS"/>
            </a:endParaRPr>
          </a:p>
        </p:txBody>
      </p:sp>
      <p:sp>
        <p:nvSpPr>
          <p:cNvPr id="95" name="Google Shape;95;p1"/>
          <p:cNvSpPr txBox="1"/>
          <p:nvPr/>
        </p:nvSpPr>
        <p:spPr>
          <a:xfrm>
            <a:off x="6588125" y="2420936"/>
            <a:ext cx="2376487" cy="3170236"/>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
              <a:buFont typeface="Comic Sans MS"/>
              <a:buNone/>
            </a:pPr>
            <a:r>
              <a:rPr lang="en-US" sz="1000" b="0" i="0" u="sng" strike="noStrike" cap="none">
                <a:solidFill>
                  <a:schemeClr val="dk1"/>
                </a:solidFill>
                <a:latin typeface="Comic Sans MS"/>
                <a:ea typeface="Comic Sans MS"/>
                <a:cs typeface="Comic Sans MS"/>
                <a:sym typeface="Comic Sans MS"/>
              </a:rPr>
              <a:t>Science</a:t>
            </a:r>
            <a:endParaRPr/>
          </a:p>
          <a:p>
            <a:pPr marL="0" marR="0" lvl="0" indent="0" algn="ctr" rtl="0">
              <a:lnSpc>
                <a:spcPct val="100000"/>
              </a:lnSpc>
              <a:spcBef>
                <a:spcPts val="0"/>
              </a:spcBef>
              <a:spcAft>
                <a:spcPts val="0"/>
              </a:spcAft>
              <a:buClr>
                <a:schemeClr val="dk1"/>
              </a:buClr>
              <a:buSzPts val="250"/>
              <a:buFont typeface="Comic Sans MS"/>
              <a:buNone/>
            </a:pPr>
            <a:r>
              <a:rPr lang="en-US" sz="1000" b="0" i="0" u="none" strike="noStrike" cap="none">
                <a:solidFill>
                  <a:schemeClr val="dk1"/>
                </a:solidFill>
                <a:latin typeface="Comic Sans MS"/>
                <a:ea typeface="Comic Sans MS"/>
                <a:cs typeface="Comic Sans MS"/>
                <a:sym typeface="Comic Sans MS"/>
              </a:rPr>
              <a:t>Electricity</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Why does the circuit not work?</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Where does electricity come from?</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Which materials does electricity pass through?</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What does a switch do?</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What happens when we add more batteries or bulbs to a circuit?</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1" u="none" strike="noStrike" cap="none">
                <a:solidFill>
                  <a:schemeClr val="dk1"/>
                </a:solidFill>
                <a:latin typeface="Comic Sans MS"/>
                <a:ea typeface="Comic Sans MS"/>
                <a:cs typeface="Comic Sans MS"/>
                <a:sym typeface="Comic Sans MS"/>
              </a:rPr>
              <a:t>How does electricity get into our house?</a:t>
            </a:r>
            <a:endParaRPr/>
          </a:p>
          <a:p>
            <a:pPr marL="0" marR="0" lvl="0" indent="0" algn="ctr" rtl="0">
              <a:lnSpc>
                <a:spcPct val="100000"/>
              </a:lnSpc>
              <a:spcBef>
                <a:spcPts val="0"/>
              </a:spcBef>
              <a:spcAft>
                <a:spcPts val="0"/>
              </a:spcAft>
              <a:buClr>
                <a:schemeClr val="dk1"/>
              </a:buClr>
              <a:buSzPts val="250"/>
              <a:buFont typeface="Comic Sans MS"/>
              <a:buNone/>
            </a:pPr>
            <a:r>
              <a:rPr lang="en-US" sz="1000" b="0" i="0" u="none" strike="noStrike" cap="none">
                <a:solidFill>
                  <a:schemeClr val="dk1"/>
                </a:solidFill>
                <a:latin typeface="Comic Sans MS"/>
                <a:ea typeface="Comic Sans MS"/>
                <a:cs typeface="Comic Sans MS"/>
                <a:sym typeface="Comic Sans MS"/>
              </a:rPr>
              <a:t>Sound</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How are sounds made?</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How do we hear sound?</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How does pitch change?</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How does volume change?</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How is sound affected by distance?</a:t>
            </a:r>
            <a:endParaRPr/>
          </a:p>
        </p:txBody>
      </p:sp>
      <p:sp>
        <p:nvSpPr>
          <p:cNvPr id="96" name="Google Shape;96;p1"/>
          <p:cNvSpPr txBox="1"/>
          <p:nvPr/>
        </p:nvSpPr>
        <p:spPr>
          <a:xfrm>
            <a:off x="2555875" y="4005262"/>
            <a:ext cx="3887786" cy="1016000"/>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
              <a:buFont typeface="Comic Sans MS"/>
              <a:buNone/>
            </a:pPr>
            <a:r>
              <a:rPr lang="en-US" sz="1000" b="0" i="0" u="sng" strike="noStrike" cap="none">
                <a:solidFill>
                  <a:schemeClr val="dk1"/>
                </a:solidFill>
                <a:latin typeface="Comic Sans MS"/>
                <a:ea typeface="Comic Sans MS"/>
                <a:cs typeface="Comic Sans MS"/>
                <a:sym typeface="Comic Sans MS"/>
              </a:rPr>
              <a:t>Topic outcomes include…</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A story set in Victorian times.</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A story th</a:t>
            </a:r>
            <a:r>
              <a:rPr lang="en-US" sz="1000">
                <a:solidFill>
                  <a:schemeClr val="dk1"/>
                </a:solidFill>
                <a:latin typeface="Comic Sans MS"/>
                <a:ea typeface="Comic Sans MS"/>
                <a:cs typeface="Comic Sans MS"/>
                <a:sym typeface="Comic Sans MS"/>
              </a:rPr>
              <a:t>at</a:t>
            </a:r>
            <a:r>
              <a:rPr lang="en-US" sz="1000" b="0" i="0" u="none" strike="noStrike" cap="none">
                <a:solidFill>
                  <a:schemeClr val="dk1"/>
                </a:solidFill>
                <a:latin typeface="Comic Sans MS"/>
                <a:ea typeface="Comic Sans MS"/>
                <a:cs typeface="Comic Sans MS"/>
                <a:sym typeface="Comic Sans MS"/>
              </a:rPr>
              <a:t> raises an issue for a Victorian child.</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An information page about famous Victorians.</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Artwork inspired by William Morris</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An electric rat catcher.</a:t>
            </a:r>
            <a:endParaRPr/>
          </a:p>
        </p:txBody>
      </p:sp>
      <p:sp>
        <p:nvSpPr>
          <p:cNvPr id="97" name="Google Shape;97;p1"/>
          <p:cNvSpPr txBox="1"/>
          <p:nvPr/>
        </p:nvSpPr>
        <p:spPr>
          <a:xfrm>
            <a:off x="179386" y="5157787"/>
            <a:ext cx="2305050" cy="708024"/>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
              <a:buFont typeface="Comic Sans MS"/>
              <a:buNone/>
            </a:pPr>
            <a:r>
              <a:rPr lang="en-US" sz="800" u="sng">
                <a:solidFill>
                  <a:schemeClr val="dk1"/>
                </a:solidFill>
                <a:latin typeface="Comic Sans MS"/>
                <a:ea typeface="Comic Sans MS"/>
                <a:cs typeface="Comic Sans MS"/>
                <a:sym typeface="Comic Sans MS"/>
              </a:rPr>
              <a:t>Computing</a:t>
            </a:r>
            <a:endParaRPr sz="800" u="sng">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50"/>
              <a:buFont typeface="Comic Sans MS"/>
              <a:buNone/>
            </a:pPr>
            <a:endParaRPr sz="800" u="sng">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50"/>
              <a:buFont typeface="Comic Sans MS"/>
              <a:buNone/>
            </a:pPr>
            <a:r>
              <a:rPr lang="en-US" sz="800">
                <a:solidFill>
                  <a:schemeClr val="dk1"/>
                </a:solidFill>
                <a:latin typeface="Comic Sans MS"/>
                <a:ea typeface="Comic Sans MS"/>
                <a:cs typeface="Comic Sans MS"/>
                <a:sym typeface="Comic Sans MS"/>
              </a:rPr>
              <a:t>E-safety - Media balance and well-being </a:t>
            </a:r>
            <a:endParaRPr sz="8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50"/>
              <a:buFont typeface="Comic Sans MS"/>
              <a:buNone/>
            </a:pPr>
            <a:r>
              <a:rPr lang="en-US" sz="800">
                <a:solidFill>
                  <a:schemeClr val="dk1"/>
                </a:solidFill>
                <a:latin typeface="Comic Sans MS"/>
                <a:ea typeface="Comic Sans MS"/>
                <a:cs typeface="Comic Sans MS"/>
                <a:sym typeface="Comic Sans MS"/>
              </a:rPr>
              <a:t>Shape - Exploring loops and sequence to repetition</a:t>
            </a:r>
            <a:endParaRPr sz="8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50"/>
              <a:buFont typeface="Comic Sans MS"/>
              <a:buNone/>
            </a:pPr>
            <a:endParaRPr/>
          </a:p>
        </p:txBody>
      </p:sp>
      <p:sp>
        <p:nvSpPr>
          <p:cNvPr id="98" name="Google Shape;98;p1"/>
          <p:cNvSpPr txBox="1"/>
          <p:nvPr/>
        </p:nvSpPr>
        <p:spPr>
          <a:xfrm>
            <a:off x="2555875" y="5084762"/>
            <a:ext cx="3887786" cy="1625599"/>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50"/>
              <a:buFont typeface="Comic Sans MS"/>
              <a:buNone/>
            </a:pPr>
            <a:r>
              <a:rPr lang="en-US" sz="1000" b="0" i="0" u="none" strike="noStrike" cap="none" dirty="0">
                <a:solidFill>
                  <a:schemeClr val="dk1"/>
                </a:solidFill>
                <a:latin typeface="Comic Sans MS"/>
                <a:ea typeface="Comic Sans MS"/>
                <a:cs typeface="Comic Sans MS"/>
                <a:sym typeface="Comic Sans MS"/>
              </a:rPr>
              <a:t>	           </a:t>
            </a:r>
            <a:r>
              <a:rPr lang="en-US" sz="1000" b="0" i="0" u="sng" strike="noStrike" cap="none" dirty="0">
                <a:solidFill>
                  <a:schemeClr val="dk1"/>
                </a:solidFill>
                <a:latin typeface="Comic Sans MS"/>
                <a:ea typeface="Comic Sans MS"/>
                <a:cs typeface="Comic Sans MS"/>
                <a:sym typeface="Comic Sans MS"/>
              </a:rPr>
              <a:t>R.E and P.S.H.C.E</a:t>
            </a:r>
            <a:endParaRPr dirty="0"/>
          </a:p>
          <a:p>
            <a:pPr marL="0" marR="0" lvl="0" indent="0" algn="l" rtl="0">
              <a:lnSpc>
                <a:spcPct val="100000"/>
              </a:lnSpc>
              <a:spcBef>
                <a:spcPts val="0"/>
              </a:spcBef>
              <a:spcAft>
                <a:spcPts val="0"/>
              </a:spcAft>
              <a:buClr>
                <a:schemeClr val="dk1"/>
              </a:buClr>
              <a:buSzPts val="250"/>
              <a:buFont typeface="Comic Sans MS"/>
              <a:buNone/>
            </a:pPr>
            <a:r>
              <a:rPr lang="en-US" sz="1000" b="0" i="0" u="sng" strike="noStrike" cap="none" dirty="0">
                <a:solidFill>
                  <a:schemeClr val="dk1"/>
                </a:solidFill>
                <a:latin typeface="Comic Sans MS"/>
                <a:ea typeface="Comic Sans MS"/>
                <a:cs typeface="Comic Sans MS"/>
                <a:sym typeface="Comic Sans MS"/>
              </a:rPr>
              <a:t>RE:</a:t>
            </a:r>
            <a:endParaRPr dirty="0"/>
          </a:p>
          <a:p>
            <a:pPr marL="0" marR="0" lvl="0" indent="0" algn="l" rtl="0">
              <a:lnSpc>
                <a:spcPct val="100000"/>
              </a:lnSpc>
              <a:spcBef>
                <a:spcPts val="0"/>
              </a:spcBef>
              <a:spcAft>
                <a:spcPts val="0"/>
              </a:spcAft>
              <a:buClr>
                <a:schemeClr val="dk1"/>
              </a:buClr>
              <a:buSzPts val="250"/>
              <a:buFont typeface="Comic Sans MS"/>
              <a:buNone/>
            </a:pPr>
            <a:r>
              <a:rPr lang="en-US" sz="1000" b="0" i="0" u="none" strike="noStrike" cap="none" dirty="0">
                <a:solidFill>
                  <a:schemeClr val="dk1"/>
                </a:solidFill>
                <a:latin typeface="Comic Sans MS"/>
                <a:ea typeface="Comic Sans MS"/>
                <a:cs typeface="Comic Sans MS"/>
                <a:sym typeface="Comic Sans MS"/>
              </a:rPr>
              <a:t>What is the Trinity and why is it important for Christians?</a:t>
            </a:r>
            <a:endParaRPr dirty="0"/>
          </a:p>
          <a:p>
            <a:pPr marL="0" marR="0" lvl="0" indent="0" algn="l" rtl="0">
              <a:lnSpc>
                <a:spcPct val="100000"/>
              </a:lnSpc>
              <a:spcBef>
                <a:spcPts val="0"/>
              </a:spcBef>
              <a:spcAft>
                <a:spcPts val="0"/>
              </a:spcAft>
              <a:buClr>
                <a:schemeClr val="dk1"/>
              </a:buClr>
              <a:buSzPts val="250"/>
              <a:buFont typeface="Comic Sans MS"/>
              <a:buNone/>
            </a:pPr>
            <a:r>
              <a:rPr lang="en-US" sz="1000" b="0" i="0" u="none" strike="noStrike" cap="none" dirty="0">
                <a:solidFill>
                  <a:schemeClr val="dk1"/>
                </a:solidFill>
                <a:latin typeface="Comic Sans MS"/>
                <a:ea typeface="Comic Sans MS"/>
                <a:cs typeface="Comic Sans MS"/>
                <a:sym typeface="Comic Sans MS"/>
              </a:rPr>
              <a:t>What do Hindu’s believe God is like? </a:t>
            </a:r>
            <a:endParaRPr dirty="0"/>
          </a:p>
          <a:p>
            <a:pPr marL="0" marR="0" lvl="0" indent="0" algn="l" rtl="0">
              <a:lnSpc>
                <a:spcPct val="100000"/>
              </a:lnSpc>
              <a:spcBef>
                <a:spcPts val="0"/>
              </a:spcBef>
              <a:spcAft>
                <a:spcPts val="0"/>
              </a:spcAft>
              <a:buClr>
                <a:schemeClr val="dk1"/>
              </a:buClr>
              <a:buSzPts val="250"/>
              <a:buFont typeface="Arial"/>
              <a:buNone/>
            </a:pPr>
            <a:endParaRPr sz="10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50"/>
              <a:buFont typeface="Comic Sans MS"/>
              <a:buNone/>
            </a:pPr>
            <a:r>
              <a:rPr lang="en-US" sz="1000" b="0" i="0" u="sng" strike="noStrike" cap="none" dirty="0">
                <a:solidFill>
                  <a:schemeClr val="dk1"/>
                </a:solidFill>
                <a:latin typeface="Comic Sans MS"/>
                <a:ea typeface="Comic Sans MS"/>
                <a:cs typeface="Comic Sans MS"/>
                <a:sym typeface="Comic Sans MS"/>
              </a:rPr>
              <a:t>PSHCE </a:t>
            </a:r>
            <a:endParaRPr dirty="0"/>
          </a:p>
          <a:p>
            <a:pPr marL="171450" marR="0" lvl="0" indent="-171450" algn="l" rtl="0">
              <a:lnSpc>
                <a:spcPct val="100000"/>
              </a:lnSpc>
              <a:spcBef>
                <a:spcPts val="0"/>
              </a:spcBef>
              <a:spcAft>
                <a:spcPts val="0"/>
              </a:spcAft>
              <a:buClr>
                <a:schemeClr val="dk1"/>
              </a:buClr>
              <a:buSzPts val="250"/>
              <a:buFont typeface="Wingdings" panose="05000000000000000000" pitchFamily="2" charset="2"/>
              <a:buChar char="ü"/>
            </a:pPr>
            <a:r>
              <a:rPr lang="en-US" sz="1000" b="0" i="0" u="none" strike="noStrike" cap="none" dirty="0">
                <a:solidFill>
                  <a:schemeClr val="dk1"/>
                </a:solidFill>
                <a:latin typeface="Comic Sans MS"/>
                <a:ea typeface="Comic Sans MS"/>
                <a:cs typeface="Comic Sans MS"/>
                <a:sym typeface="Comic Sans MS"/>
              </a:rPr>
              <a:t>Fundamental British Values – Citizenship &amp; Rules </a:t>
            </a:r>
            <a:endParaRPr dirty="0"/>
          </a:p>
          <a:p>
            <a:pPr marL="171450" marR="0" lvl="0" indent="-171450" algn="l" rtl="0">
              <a:lnSpc>
                <a:spcPct val="100000"/>
              </a:lnSpc>
              <a:spcBef>
                <a:spcPts val="0"/>
              </a:spcBef>
              <a:spcAft>
                <a:spcPts val="0"/>
              </a:spcAft>
              <a:buClr>
                <a:schemeClr val="dk1"/>
              </a:buClr>
              <a:buSzPts val="250"/>
              <a:buFont typeface="Wingdings" panose="05000000000000000000" pitchFamily="2" charset="2"/>
              <a:buChar char="ü"/>
            </a:pPr>
            <a:r>
              <a:rPr lang="en-US" sz="1000" b="0" i="0" u="none" strike="noStrike" cap="none" dirty="0">
                <a:solidFill>
                  <a:schemeClr val="dk1"/>
                </a:solidFill>
                <a:latin typeface="Comic Sans MS"/>
                <a:ea typeface="Comic Sans MS"/>
                <a:cs typeface="Comic Sans MS"/>
                <a:sym typeface="Comic Sans MS"/>
              </a:rPr>
              <a:t>Relationships with family and friends (positive touch)</a:t>
            </a:r>
            <a:endParaRPr sz="1000" b="0" i="0" u="none" strike="noStrike" cap="none" dirty="0">
              <a:solidFill>
                <a:schemeClr val="dk1"/>
              </a:solidFill>
              <a:latin typeface="Comic Sans MS"/>
              <a:ea typeface="Comic Sans MS"/>
              <a:cs typeface="Comic Sans MS"/>
              <a:sym typeface="Comic Sans MS"/>
            </a:endParaRPr>
          </a:p>
          <a:p>
            <a:pPr marL="171450" marR="0" lvl="0" indent="-171450" algn="l" rtl="0">
              <a:lnSpc>
                <a:spcPct val="100000"/>
              </a:lnSpc>
              <a:spcBef>
                <a:spcPts val="0"/>
              </a:spcBef>
              <a:spcAft>
                <a:spcPts val="0"/>
              </a:spcAft>
              <a:buFont typeface="Wingdings" panose="05000000000000000000" pitchFamily="2" charset="2"/>
              <a:buChar char="ü"/>
            </a:pPr>
            <a:r>
              <a:rPr lang="en-US" sz="1000" dirty="0" smtClean="0">
                <a:solidFill>
                  <a:schemeClr val="dk1"/>
                </a:solidFill>
                <a:latin typeface="Comic Sans MS"/>
                <a:ea typeface="Comic Sans MS"/>
                <a:cs typeface="Comic Sans MS"/>
                <a:sym typeface="Comic Sans MS"/>
              </a:rPr>
              <a:t>Apple </a:t>
            </a:r>
            <a:r>
              <a:rPr lang="en-US" sz="1000" dirty="0">
                <a:solidFill>
                  <a:schemeClr val="dk1"/>
                </a:solidFill>
                <a:latin typeface="Comic Sans MS"/>
                <a:ea typeface="Comic Sans MS"/>
                <a:cs typeface="Comic Sans MS"/>
                <a:sym typeface="Comic Sans MS"/>
              </a:rPr>
              <a:t>- Friendship, solving problems</a:t>
            </a:r>
            <a:endParaRPr sz="1000" dirty="0">
              <a:solidFill>
                <a:schemeClr val="dk1"/>
              </a:solidFill>
              <a:latin typeface="Comic Sans MS"/>
              <a:ea typeface="Comic Sans MS"/>
              <a:cs typeface="Comic Sans MS"/>
              <a:sym typeface="Comic Sans MS"/>
            </a:endParaRPr>
          </a:p>
          <a:p>
            <a:pPr marL="171450" marR="0" lvl="0" indent="-171450" algn="l" rtl="0">
              <a:lnSpc>
                <a:spcPct val="100000"/>
              </a:lnSpc>
              <a:spcBef>
                <a:spcPts val="0"/>
              </a:spcBef>
              <a:spcAft>
                <a:spcPts val="0"/>
              </a:spcAft>
              <a:buClr>
                <a:schemeClr val="dk1"/>
              </a:buClr>
              <a:buSzPts val="250"/>
              <a:buFont typeface="Wingdings" panose="05000000000000000000" pitchFamily="2" charset="2"/>
              <a:buChar char="ü"/>
            </a:pPr>
            <a:r>
              <a:rPr lang="en-US" sz="1000" b="0" i="0" u="none" strike="noStrike" cap="none" dirty="0">
                <a:solidFill>
                  <a:schemeClr val="dk1"/>
                </a:solidFill>
                <a:latin typeface="Comic Sans MS"/>
                <a:ea typeface="Comic Sans MS"/>
                <a:cs typeface="Comic Sans MS"/>
                <a:sym typeface="Comic Sans MS"/>
              </a:rPr>
              <a:t>Kindness &amp; Anti Bullying </a:t>
            </a:r>
            <a:endParaRPr dirty="0"/>
          </a:p>
          <a:p>
            <a:pPr marL="171450" marR="0" lvl="0" indent="-155575" algn="l" rtl="0">
              <a:lnSpc>
                <a:spcPct val="100000"/>
              </a:lnSpc>
              <a:spcBef>
                <a:spcPts val="0"/>
              </a:spcBef>
              <a:spcAft>
                <a:spcPts val="0"/>
              </a:spcAft>
              <a:buClr>
                <a:schemeClr val="dk1"/>
              </a:buClr>
              <a:buSzPts val="250"/>
              <a:buFont typeface="Arial"/>
              <a:buNone/>
            </a:pPr>
            <a:endParaRPr sz="1000" b="0" i="0" u="sng"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Comic Sans MS"/>
              <a:ea typeface="Comic Sans MS"/>
              <a:cs typeface="Comic Sans MS"/>
              <a:sym typeface="Comic Sans MS"/>
            </a:endParaRPr>
          </a:p>
        </p:txBody>
      </p:sp>
      <p:sp>
        <p:nvSpPr>
          <p:cNvPr id="99" name="Google Shape;99;p1"/>
          <p:cNvSpPr txBox="1"/>
          <p:nvPr/>
        </p:nvSpPr>
        <p:spPr>
          <a:xfrm>
            <a:off x="6588125" y="5661025"/>
            <a:ext cx="2305050" cy="693737"/>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25"/>
              <a:buFont typeface="Comic Sans MS"/>
              <a:buNone/>
            </a:pPr>
            <a:r>
              <a:rPr lang="en-US" sz="900" b="0" i="0" u="sng" strike="noStrike" cap="none">
                <a:solidFill>
                  <a:schemeClr val="dk1"/>
                </a:solidFill>
                <a:latin typeface="Comic Sans MS"/>
                <a:ea typeface="Comic Sans MS"/>
                <a:cs typeface="Comic Sans MS"/>
                <a:sym typeface="Comic Sans MS"/>
              </a:rPr>
              <a:t>French</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Where I live    </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Alphabet  </a:t>
            </a:r>
            <a:endParaRPr/>
          </a:p>
          <a:p>
            <a:pPr marL="0" marR="0" lvl="0" indent="-635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Comic Sans MS"/>
                <a:ea typeface="Comic Sans MS"/>
                <a:cs typeface="Comic Sans MS"/>
                <a:sym typeface="Comic Sans MS"/>
              </a:rPr>
              <a:t>Places in Town/Directions</a:t>
            </a:r>
            <a:endParaRPr/>
          </a:p>
        </p:txBody>
      </p:sp>
      <p:sp>
        <p:nvSpPr>
          <p:cNvPr id="100" name="Google Shape;100;p1"/>
          <p:cNvSpPr txBox="1"/>
          <p:nvPr/>
        </p:nvSpPr>
        <p:spPr>
          <a:xfrm>
            <a:off x="5292725" y="1484312"/>
            <a:ext cx="1150936" cy="369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1" name="Google Shape;101;p1"/>
          <p:cNvSpPr txBox="1"/>
          <p:nvPr/>
        </p:nvSpPr>
        <p:spPr>
          <a:xfrm>
            <a:off x="2555875" y="838628"/>
            <a:ext cx="3887700" cy="2031900"/>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lgerian"/>
              <a:buNone/>
            </a:pPr>
            <a:r>
              <a:rPr lang="en-US" sz="1800" b="1" i="0" u="sng" strike="noStrike" cap="none">
                <a:solidFill>
                  <a:srgbClr val="000000"/>
                </a:solidFill>
                <a:latin typeface="Algerian"/>
                <a:ea typeface="Algerian"/>
                <a:cs typeface="Algerian"/>
                <a:sym typeface="Algerian"/>
              </a:rPr>
              <a:t>Year 4  - The Victorians</a:t>
            </a:r>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lgerian"/>
              <a:ea typeface="Algerian"/>
              <a:cs typeface="Algerian"/>
              <a:sym typeface="Algerian"/>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lgerian"/>
              <a:ea typeface="Algerian"/>
              <a:cs typeface="Algerian"/>
              <a:sym typeface="Algerian"/>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lgerian"/>
              <a:ea typeface="Algerian"/>
              <a:cs typeface="Algerian"/>
              <a:sym typeface="Algerian"/>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lgerian"/>
              <a:ea typeface="Algerian"/>
              <a:cs typeface="Algerian"/>
              <a:sym typeface="Algerian"/>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lgerian"/>
              <a:ea typeface="Algerian"/>
              <a:cs typeface="Algerian"/>
              <a:sym typeface="Algerian"/>
            </a:endParaRPr>
          </a:p>
          <a:p>
            <a:pPr marL="0" marR="0" lvl="0" indent="0" algn="ctr" rtl="0">
              <a:lnSpc>
                <a:spcPct val="100000"/>
              </a:lnSpc>
              <a:spcBef>
                <a:spcPts val="0"/>
              </a:spcBef>
              <a:spcAft>
                <a:spcPts val="0"/>
              </a:spcAft>
              <a:buClr>
                <a:srgbClr val="000000"/>
              </a:buClr>
              <a:buSzPts val="1800"/>
              <a:buFont typeface="Algerian"/>
              <a:buNone/>
            </a:pPr>
            <a:r>
              <a:rPr lang="en-US" sz="1800" b="1" i="0" u="sng" strike="noStrike" cap="none">
                <a:solidFill>
                  <a:srgbClr val="000000"/>
                </a:solidFill>
                <a:latin typeface="Algerian"/>
                <a:ea typeface="Algerian"/>
                <a:cs typeface="Algerian"/>
                <a:sym typeface="Algerian"/>
              </a:rPr>
              <a:t>AUTUMN 202</a:t>
            </a:r>
            <a:r>
              <a:rPr lang="en-US" sz="1800" b="1" u="sng">
                <a:latin typeface="Algerian"/>
                <a:ea typeface="Algerian"/>
                <a:cs typeface="Algerian"/>
                <a:sym typeface="Algerian"/>
              </a:rPr>
              <a:t>1</a:t>
            </a:r>
            <a:r>
              <a:rPr lang="en-US" sz="1800" b="1" i="0" u="sng" strike="noStrike" cap="none">
                <a:solidFill>
                  <a:srgbClr val="000000"/>
                </a:solidFill>
                <a:latin typeface="Algerian"/>
                <a:ea typeface="Algerian"/>
                <a:cs typeface="Algerian"/>
                <a:sym typeface="Algerian"/>
              </a:rPr>
              <a:t> </a:t>
            </a:r>
            <a:endParaRPr sz="1800" b="1" i="0" u="sng" strike="noStrike" cap="none">
              <a:solidFill>
                <a:srgbClr val="000000"/>
              </a:solidFill>
              <a:latin typeface="Algerian"/>
              <a:ea typeface="Algerian"/>
              <a:cs typeface="Algerian"/>
              <a:sym typeface="Algerian"/>
            </a:endParaRPr>
          </a:p>
        </p:txBody>
      </p:sp>
      <p:pic>
        <p:nvPicPr>
          <p:cNvPr id="102" name="Google Shape;102;p1"/>
          <p:cNvPicPr preferRelativeResize="0"/>
          <p:nvPr/>
        </p:nvPicPr>
        <p:blipFill rotWithShape="1">
          <a:blip r:embed="rId3">
            <a:alphaModFix/>
          </a:blip>
          <a:srcRect/>
          <a:stretch/>
        </p:blipFill>
        <p:spPr>
          <a:xfrm>
            <a:off x="3517404" y="1207988"/>
            <a:ext cx="1775321" cy="1324663"/>
          </a:xfrm>
          <a:prstGeom prst="rect">
            <a:avLst/>
          </a:prstGeom>
          <a:noFill/>
          <a:ln>
            <a:noFill/>
          </a:ln>
        </p:spPr>
      </p:pic>
    </p:spTree>
    <p:extLst>
      <p:ext uri="{BB962C8B-B14F-4D97-AF65-F5344CB8AC3E}">
        <p14:creationId xmlns:p14="http://schemas.microsoft.com/office/powerpoint/2010/main" val="162182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2728816"/>
              </p:ext>
            </p:extLst>
          </p:nvPr>
        </p:nvGraphicFramePr>
        <p:xfrm>
          <a:off x="4303938" y="207818"/>
          <a:ext cx="4719496" cy="5915160"/>
        </p:xfrm>
        <a:graphic>
          <a:graphicData uri="http://schemas.openxmlformats.org/drawingml/2006/table">
            <a:tbl>
              <a:tblPr firstRow="1" bandRow="1">
                <a:tableStyleId>{00A15C55-8517-42AA-B614-E9B94910E393}</a:tableStyleId>
              </a:tblPr>
              <a:tblGrid>
                <a:gridCol w="1755760">
                  <a:extLst>
                    <a:ext uri="{9D8B030D-6E8A-4147-A177-3AD203B41FA5}">
                      <a16:colId xmlns:a16="http://schemas.microsoft.com/office/drawing/2014/main" xmlns="" val="2558259652"/>
                    </a:ext>
                  </a:extLst>
                </a:gridCol>
                <a:gridCol w="2963736">
                  <a:extLst>
                    <a:ext uri="{9D8B030D-6E8A-4147-A177-3AD203B41FA5}">
                      <a16:colId xmlns:a16="http://schemas.microsoft.com/office/drawing/2014/main" xmlns="" val="501685645"/>
                    </a:ext>
                  </a:extLst>
                </a:gridCol>
              </a:tblGrid>
              <a:tr h="365931">
                <a:tc gridSpan="2">
                  <a:txBody>
                    <a:bodyPr/>
                    <a:lstStyle/>
                    <a:p>
                      <a:pPr algn="ctr"/>
                      <a:r>
                        <a:rPr lang="en-GB" sz="1200" dirty="0" smtClean="0">
                          <a:latin typeface="Letter-join 40" panose="02000805000000020003" pitchFamily="50" charset="0"/>
                        </a:rPr>
                        <a:t>Vocabulary Dozen</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xmlns="" val="1561599042"/>
                  </a:ext>
                </a:extLst>
              </a:tr>
              <a:tr h="481224">
                <a:tc>
                  <a:txBody>
                    <a:bodyPr/>
                    <a:lstStyle/>
                    <a:p>
                      <a:r>
                        <a:rPr lang="en-GB" sz="1200" dirty="0" smtClean="0">
                          <a:solidFill>
                            <a:schemeClr val="tx1"/>
                          </a:solidFill>
                          <a:latin typeface="Letter-join 40" panose="02000805000000020003" pitchFamily="50" charset="0"/>
                        </a:rPr>
                        <a:t>Chronological</a:t>
                      </a:r>
                      <a:r>
                        <a:rPr lang="en-GB" sz="1200" baseline="0" dirty="0" smtClean="0">
                          <a:solidFill>
                            <a:schemeClr val="tx1"/>
                          </a:solidFill>
                          <a:latin typeface="Letter-join 40" panose="02000805000000020003" pitchFamily="50" charset="0"/>
                        </a:rPr>
                        <a:t> </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b="0" i="0" kern="1200" dirty="0" smtClean="0">
                          <a:solidFill>
                            <a:schemeClr val="dk1"/>
                          </a:solidFill>
                          <a:effectLst/>
                          <a:latin typeface="Letter-join 40" panose="02000805000000020003" pitchFamily="50" charset="0"/>
                          <a:ea typeface="+mn-ea"/>
                          <a:cs typeface="+mn-cs"/>
                        </a:rPr>
                        <a:t>The arrangement of events or dates in the order of their occurrence.</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84873815"/>
                  </a:ext>
                </a:extLst>
              </a:tr>
              <a:tr h="481224">
                <a:tc>
                  <a:txBody>
                    <a:bodyPr/>
                    <a:lstStyle/>
                    <a:p>
                      <a:r>
                        <a:rPr lang="en-GB" sz="1200" dirty="0" smtClean="0">
                          <a:solidFill>
                            <a:schemeClr val="tx1"/>
                          </a:solidFill>
                          <a:latin typeface="Letter-join 40" panose="02000805000000020003" pitchFamily="50" charset="0"/>
                        </a:rPr>
                        <a:t>Monarchy</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dirty="0" smtClean="0">
                          <a:solidFill>
                            <a:schemeClr val="tx1"/>
                          </a:solidFill>
                          <a:latin typeface="Letter-join 40" panose="02000805000000020003" pitchFamily="50" charset="0"/>
                        </a:rPr>
                        <a:t>A</a:t>
                      </a:r>
                      <a:r>
                        <a:rPr lang="en-GB" sz="1250" b="0" i="0" kern="1200" dirty="0" smtClean="0">
                          <a:solidFill>
                            <a:schemeClr val="dk1"/>
                          </a:solidFill>
                          <a:effectLst/>
                          <a:latin typeface="Letter-join 40" panose="02000805000000020003" pitchFamily="50" charset="0"/>
                          <a:ea typeface="+mn-ea"/>
                          <a:cs typeface="+mn-cs"/>
                        </a:rPr>
                        <a:t> form of government with a</a:t>
                      </a:r>
                      <a:r>
                        <a:rPr lang="en-GB" sz="1250" b="0" i="0" kern="1200" baseline="0" dirty="0" smtClean="0">
                          <a:solidFill>
                            <a:schemeClr val="dk1"/>
                          </a:solidFill>
                          <a:effectLst/>
                          <a:latin typeface="Letter-join 40" panose="02000805000000020003" pitchFamily="50" charset="0"/>
                          <a:ea typeface="+mn-ea"/>
                          <a:cs typeface="+mn-cs"/>
                        </a:rPr>
                        <a:t> king or queen</a:t>
                      </a:r>
                      <a:r>
                        <a:rPr lang="en-GB" sz="1250" b="0" i="0" kern="1200" dirty="0" smtClean="0">
                          <a:solidFill>
                            <a:schemeClr val="dk1"/>
                          </a:solidFill>
                          <a:effectLst/>
                          <a:latin typeface="Letter-join 40" panose="02000805000000020003" pitchFamily="50" charset="0"/>
                          <a:ea typeface="+mn-ea"/>
                          <a:cs typeface="+mn-cs"/>
                        </a:rPr>
                        <a:t> at the head.</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8407348"/>
                  </a:ext>
                </a:extLst>
              </a:tr>
              <a:tr h="528130">
                <a:tc>
                  <a:txBody>
                    <a:bodyPr/>
                    <a:lstStyle/>
                    <a:p>
                      <a:r>
                        <a:rPr lang="en-GB" sz="1200" dirty="0" smtClean="0">
                          <a:solidFill>
                            <a:schemeClr val="tx1"/>
                          </a:solidFill>
                          <a:latin typeface="Letter-join 40" panose="02000805000000020003" pitchFamily="50" charset="0"/>
                        </a:rPr>
                        <a:t>Artefact</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dirty="0" smtClean="0">
                          <a:solidFill>
                            <a:schemeClr val="tx1"/>
                          </a:solidFill>
                          <a:latin typeface="Letter-join 40" panose="02000805000000020003" pitchFamily="50" charset="0"/>
                        </a:rPr>
                        <a:t>An </a:t>
                      </a:r>
                      <a:r>
                        <a:rPr lang="en-GB" sz="1250" b="0" i="0" kern="1200" dirty="0" smtClean="0">
                          <a:solidFill>
                            <a:schemeClr val="dk1"/>
                          </a:solidFill>
                          <a:effectLst/>
                          <a:latin typeface="Letter-join 40" panose="02000805000000020003" pitchFamily="50" charset="0"/>
                          <a:ea typeface="+mn-ea"/>
                          <a:cs typeface="+mn-cs"/>
                        </a:rPr>
                        <a:t> object made by a human being, typically one of cultural or historical interest.</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9205352"/>
                  </a:ext>
                </a:extLst>
              </a:tr>
              <a:tr h="481224">
                <a:tc>
                  <a:txBody>
                    <a:bodyPr/>
                    <a:lstStyle/>
                    <a:p>
                      <a:r>
                        <a:rPr lang="en-GB" sz="1200" dirty="0" smtClean="0">
                          <a:solidFill>
                            <a:schemeClr val="tx1"/>
                          </a:solidFill>
                          <a:latin typeface="Letter-join 40" panose="02000805000000020003" pitchFamily="50" charset="0"/>
                        </a:rPr>
                        <a:t>Throne </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b="0" i="0" kern="1200" dirty="0" smtClean="0">
                          <a:solidFill>
                            <a:schemeClr val="dk1"/>
                          </a:solidFill>
                          <a:effectLst/>
                          <a:latin typeface="Letter-join 40" panose="02000805000000020003" pitchFamily="50" charset="0"/>
                          <a:ea typeface="+mn-ea"/>
                          <a:cs typeface="+mn-cs"/>
                        </a:rPr>
                        <a:t>A ceremonial chair for an</a:t>
                      </a:r>
                      <a:r>
                        <a:rPr lang="en-GB" sz="1250" b="0" i="0" kern="1200" baseline="0" dirty="0" smtClean="0">
                          <a:solidFill>
                            <a:schemeClr val="dk1"/>
                          </a:solidFill>
                          <a:effectLst/>
                          <a:latin typeface="Letter-join 40" panose="02000805000000020003" pitchFamily="50" charset="0"/>
                          <a:ea typeface="+mn-ea"/>
                          <a:cs typeface="+mn-cs"/>
                        </a:rPr>
                        <a:t> important figure.</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34648220"/>
                  </a:ext>
                </a:extLst>
              </a:tr>
              <a:tr h="306321">
                <a:tc>
                  <a:txBody>
                    <a:bodyPr/>
                    <a:lstStyle/>
                    <a:p>
                      <a:r>
                        <a:rPr lang="en-GB" sz="1200" dirty="0" smtClean="0">
                          <a:solidFill>
                            <a:schemeClr val="tx1"/>
                          </a:solidFill>
                          <a:latin typeface="Letter-join 40" panose="02000805000000020003" pitchFamily="50" charset="0"/>
                        </a:rPr>
                        <a:t>Invention </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b="0" i="0" kern="1200" dirty="0" smtClean="0">
                          <a:solidFill>
                            <a:schemeClr val="dk1"/>
                          </a:solidFill>
                          <a:effectLst/>
                          <a:latin typeface="Letter-join 40" panose="02000805000000020003" pitchFamily="50" charset="0"/>
                          <a:ea typeface="+mn-ea"/>
                          <a:cs typeface="+mn-cs"/>
                        </a:rPr>
                        <a:t>The action of making something.</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4645310"/>
                  </a:ext>
                </a:extLst>
              </a:tr>
              <a:tr h="401782">
                <a:tc>
                  <a:txBody>
                    <a:bodyPr/>
                    <a:lstStyle/>
                    <a:p>
                      <a:r>
                        <a:rPr lang="en-GB" sz="1200" dirty="0" smtClean="0">
                          <a:solidFill>
                            <a:schemeClr val="tx1"/>
                          </a:solidFill>
                          <a:latin typeface="Letter-join 40" panose="02000805000000020003" pitchFamily="50" charset="0"/>
                        </a:rPr>
                        <a:t>Engineering</a:t>
                      </a:r>
                      <a:r>
                        <a:rPr lang="en-GB" sz="1200" baseline="0" dirty="0" smtClean="0">
                          <a:solidFill>
                            <a:schemeClr val="tx1"/>
                          </a:solidFill>
                          <a:latin typeface="Letter-join 40" panose="02000805000000020003" pitchFamily="50" charset="0"/>
                        </a:rPr>
                        <a:t> </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dirty="0" smtClean="0">
                          <a:solidFill>
                            <a:schemeClr val="tx1"/>
                          </a:solidFill>
                          <a:latin typeface="Letter-join 40" panose="02000805000000020003" pitchFamily="50" charset="0"/>
                        </a:rPr>
                        <a:t>The </a:t>
                      </a:r>
                      <a:r>
                        <a:rPr lang="en-GB" sz="1250" b="0" i="0" kern="1200" dirty="0" smtClean="0">
                          <a:solidFill>
                            <a:schemeClr val="dk1"/>
                          </a:solidFill>
                          <a:effectLst/>
                          <a:latin typeface="Letter-join 40" panose="02000805000000020003" pitchFamily="50" charset="0"/>
                          <a:ea typeface="+mn-ea"/>
                          <a:cs typeface="+mn-cs"/>
                        </a:rPr>
                        <a:t>designing, building, and use of engines, machines, and structures.</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0353276"/>
                  </a:ext>
                </a:extLst>
              </a:tr>
              <a:tr h="280889">
                <a:tc>
                  <a:txBody>
                    <a:bodyPr/>
                    <a:lstStyle/>
                    <a:p>
                      <a:r>
                        <a:rPr lang="en-GB" sz="1200" dirty="0" smtClean="0">
                          <a:solidFill>
                            <a:schemeClr val="tx1"/>
                          </a:solidFill>
                          <a:latin typeface="Letter-join 40" panose="02000805000000020003" pitchFamily="50" charset="0"/>
                        </a:rPr>
                        <a:t>Orphan</a:t>
                      </a:r>
                      <a:r>
                        <a:rPr lang="en-GB" sz="1200" baseline="0" dirty="0" smtClean="0">
                          <a:solidFill>
                            <a:schemeClr val="tx1"/>
                          </a:solidFill>
                          <a:latin typeface="Letter-join 40" panose="02000805000000020003" pitchFamily="50" charset="0"/>
                        </a:rPr>
                        <a:t> </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dirty="0" smtClean="0">
                          <a:solidFill>
                            <a:schemeClr val="tx1"/>
                          </a:solidFill>
                          <a:latin typeface="Letter-join 40" panose="02000805000000020003" pitchFamily="50" charset="0"/>
                        </a:rPr>
                        <a:t>A </a:t>
                      </a:r>
                      <a:r>
                        <a:rPr lang="en-GB" sz="1250" b="0" i="0" kern="1200" smtClean="0">
                          <a:solidFill>
                            <a:schemeClr val="dk1"/>
                          </a:solidFill>
                          <a:effectLst/>
                          <a:latin typeface="Letter-join 40" panose="02000805000000020003" pitchFamily="50" charset="0"/>
                          <a:ea typeface="+mn-ea"/>
                          <a:cs typeface="+mn-cs"/>
                        </a:rPr>
                        <a:t>child who has no parents. </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8511531"/>
                  </a:ext>
                </a:extLst>
              </a:tr>
              <a:tr h="365931">
                <a:tc>
                  <a:txBody>
                    <a:bodyPr/>
                    <a:lstStyle/>
                    <a:p>
                      <a:r>
                        <a:rPr lang="en-GB" sz="1200" dirty="0" smtClean="0">
                          <a:solidFill>
                            <a:schemeClr val="tx1"/>
                          </a:solidFill>
                          <a:latin typeface="Letter-join 40" panose="02000805000000020003" pitchFamily="50" charset="0"/>
                        </a:rPr>
                        <a:t>Victorian </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dirty="0" smtClean="0">
                          <a:solidFill>
                            <a:schemeClr val="tx1"/>
                          </a:solidFill>
                          <a:latin typeface="Letter-join 40" panose="02000805000000020003" pitchFamily="50" charset="0"/>
                        </a:rPr>
                        <a:t>A </a:t>
                      </a:r>
                      <a:r>
                        <a:rPr lang="en-GB" sz="1250" b="0" i="0" kern="1200" dirty="0" smtClean="0">
                          <a:solidFill>
                            <a:schemeClr val="dk1"/>
                          </a:solidFill>
                          <a:effectLst/>
                          <a:latin typeface="Letter-join 40" panose="02000805000000020003" pitchFamily="50" charset="0"/>
                          <a:ea typeface="+mn-ea"/>
                          <a:cs typeface="+mn-cs"/>
                        </a:rPr>
                        <a:t>person who lived during the Victorian period.</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12578980"/>
                  </a:ext>
                </a:extLst>
              </a:tr>
              <a:tr h="365931">
                <a:tc>
                  <a:txBody>
                    <a:bodyPr/>
                    <a:lstStyle/>
                    <a:p>
                      <a:r>
                        <a:rPr lang="en-GB" sz="1200" dirty="0" smtClean="0">
                          <a:solidFill>
                            <a:schemeClr val="tx1"/>
                          </a:solidFill>
                          <a:latin typeface="Letter-join 40" panose="02000805000000020003" pitchFamily="50" charset="0"/>
                        </a:rPr>
                        <a:t>Education </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dirty="0" smtClean="0">
                          <a:solidFill>
                            <a:schemeClr val="tx1"/>
                          </a:solidFill>
                          <a:latin typeface="Letter-join 40" panose="02000805000000020003" pitchFamily="50" charset="0"/>
                        </a:rPr>
                        <a:t>The process of learning new ideas in a</a:t>
                      </a:r>
                      <a:r>
                        <a:rPr lang="en-GB" sz="1250" baseline="0" dirty="0" smtClean="0">
                          <a:solidFill>
                            <a:schemeClr val="tx1"/>
                          </a:solidFill>
                          <a:latin typeface="Letter-join 40" panose="02000805000000020003" pitchFamily="50" charset="0"/>
                        </a:rPr>
                        <a:t> school environment.</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7266392"/>
                  </a:ext>
                </a:extLst>
              </a:tr>
              <a:tr h="481224">
                <a:tc>
                  <a:txBody>
                    <a:bodyPr/>
                    <a:lstStyle/>
                    <a:p>
                      <a:r>
                        <a:rPr lang="en-GB" sz="1200" dirty="0" smtClean="0">
                          <a:solidFill>
                            <a:schemeClr val="tx1"/>
                          </a:solidFill>
                          <a:latin typeface="Letter-join 40" panose="02000805000000020003" pitchFamily="50" charset="0"/>
                        </a:rPr>
                        <a:t>Street-child</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dirty="0" smtClean="0">
                          <a:solidFill>
                            <a:schemeClr val="tx1"/>
                          </a:solidFill>
                          <a:latin typeface="Letter-join 40" panose="02000805000000020003" pitchFamily="50" charset="0"/>
                        </a:rPr>
                        <a:t>A child who does not have a home and sleeps in the streets.</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1548784"/>
                  </a:ext>
                </a:extLst>
              </a:tr>
              <a:tr h="365931">
                <a:tc>
                  <a:txBody>
                    <a:bodyPr/>
                    <a:lstStyle/>
                    <a:p>
                      <a:r>
                        <a:rPr lang="en-GB" sz="1200" dirty="0" smtClean="0">
                          <a:solidFill>
                            <a:schemeClr val="tx1"/>
                          </a:solidFill>
                          <a:latin typeface="Letter-join 40" panose="02000805000000020003" pitchFamily="50" charset="0"/>
                        </a:rPr>
                        <a:t>Empire </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b="0" i="0" kern="1200" dirty="0" smtClean="0">
                          <a:solidFill>
                            <a:schemeClr val="dk1"/>
                          </a:solidFill>
                          <a:effectLst/>
                          <a:latin typeface="Letter-join 40" panose="02000805000000020003" pitchFamily="50" charset="0"/>
                          <a:ea typeface="+mn-ea"/>
                          <a:cs typeface="+mn-cs"/>
                        </a:rPr>
                        <a:t>A</a:t>
                      </a:r>
                      <a:r>
                        <a:rPr lang="en-GB" sz="1250" b="0" i="0" kern="1200" baseline="0" dirty="0" smtClean="0">
                          <a:solidFill>
                            <a:schemeClr val="dk1"/>
                          </a:solidFill>
                          <a:effectLst/>
                          <a:latin typeface="Letter-join 40" panose="02000805000000020003" pitchFamily="50" charset="0"/>
                          <a:ea typeface="+mn-ea"/>
                          <a:cs typeface="+mn-cs"/>
                        </a:rPr>
                        <a:t> large </a:t>
                      </a:r>
                      <a:r>
                        <a:rPr lang="en-GB" sz="1250" b="0" i="0" kern="1200" dirty="0" smtClean="0">
                          <a:solidFill>
                            <a:schemeClr val="dk1"/>
                          </a:solidFill>
                          <a:effectLst/>
                          <a:latin typeface="Letter-join 40" panose="02000805000000020003" pitchFamily="50" charset="0"/>
                          <a:ea typeface="+mn-ea"/>
                          <a:cs typeface="+mn-cs"/>
                        </a:rPr>
                        <a:t>group of states or countries ruled over by a single monarch.</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4191901"/>
                  </a:ext>
                </a:extLst>
              </a:tr>
              <a:tr h="481224">
                <a:tc>
                  <a:txBody>
                    <a:bodyPr/>
                    <a:lstStyle/>
                    <a:p>
                      <a:r>
                        <a:rPr lang="en-GB" sz="1200" dirty="0" smtClean="0">
                          <a:solidFill>
                            <a:schemeClr val="tx1"/>
                          </a:solidFill>
                          <a:latin typeface="Letter-join 40" panose="02000805000000020003" pitchFamily="50" charset="0"/>
                        </a:rPr>
                        <a:t>Laws</a:t>
                      </a:r>
                      <a:endParaRPr lang="en-GB" sz="120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50" dirty="0" smtClean="0">
                          <a:solidFill>
                            <a:schemeClr val="tx1"/>
                          </a:solidFill>
                          <a:latin typeface="Letter-join 40" panose="02000805000000020003" pitchFamily="50" charset="0"/>
                        </a:rPr>
                        <a:t>Rules that people in the country have to follow.</a:t>
                      </a:r>
                      <a:endParaRPr lang="en-GB" sz="1250" dirty="0">
                        <a:solidFill>
                          <a:schemeClr val="tx1"/>
                        </a:solidFill>
                        <a:latin typeface="Letter-join 40" panose="02000805000000020003" pitchFamily="50" charset="0"/>
                      </a:endParaRPr>
                    </a:p>
                  </a:txBody>
                  <a:tcPr marL="91797" marR="91797" marT="45899" marB="45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34178137"/>
                  </a:ext>
                </a:extLst>
              </a:tr>
            </a:tbl>
          </a:graphicData>
        </a:graphic>
      </p:graphicFrame>
      <p:sp>
        <p:nvSpPr>
          <p:cNvPr id="6" name="Rounded Rectangle 5"/>
          <p:cNvSpPr/>
          <p:nvPr/>
        </p:nvSpPr>
        <p:spPr>
          <a:xfrm>
            <a:off x="112295" y="0"/>
            <a:ext cx="4058652" cy="8983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Letter-join 40" panose="02000805000000020003" pitchFamily="50" charset="0"/>
              </a:rPr>
              <a:t>VICTORIANS</a:t>
            </a:r>
          </a:p>
          <a:p>
            <a:pPr algn="ctr"/>
            <a:r>
              <a:rPr lang="en-GB" dirty="0">
                <a:solidFill>
                  <a:schemeClr val="tx1"/>
                </a:solidFill>
                <a:latin typeface="Letter-join 40" panose="02000805000000020003" pitchFamily="50" charset="0"/>
              </a:rPr>
              <a:t>(</a:t>
            </a:r>
            <a:r>
              <a:rPr lang="en-GB" dirty="0" smtClean="0">
                <a:solidFill>
                  <a:schemeClr val="tx1"/>
                </a:solidFill>
                <a:latin typeface="Letter-join 40" panose="02000805000000020003" pitchFamily="50" charset="0"/>
              </a:rPr>
              <a:t>knowledge organiser.)</a:t>
            </a:r>
            <a:endParaRPr lang="en-GB" dirty="0">
              <a:solidFill>
                <a:schemeClr val="tx1"/>
              </a:solidFill>
              <a:latin typeface="Letter-join 40" panose="02000805000000020003" pitchFamily="50"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6856310"/>
              </p:ext>
            </p:extLst>
          </p:nvPr>
        </p:nvGraphicFramePr>
        <p:xfrm>
          <a:off x="1465477" y="988291"/>
          <a:ext cx="2705469" cy="1548476"/>
        </p:xfrm>
        <a:graphic>
          <a:graphicData uri="http://schemas.openxmlformats.org/drawingml/2006/table">
            <a:tbl>
              <a:tblPr firstRow="1" bandRow="1">
                <a:tableStyleId>{5C22544A-7EE6-4342-B048-85BDC9FD1C3A}</a:tableStyleId>
              </a:tblPr>
              <a:tblGrid>
                <a:gridCol w="2705469">
                  <a:extLst>
                    <a:ext uri="{9D8B030D-6E8A-4147-A177-3AD203B41FA5}">
                      <a16:colId xmlns:a16="http://schemas.microsoft.com/office/drawing/2014/main" xmlns="" val="59759025"/>
                    </a:ext>
                  </a:extLst>
                </a:gridCol>
              </a:tblGrid>
              <a:tr h="466436">
                <a:tc>
                  <a:txBody>
                    <a:bodyPr/>
                    <a:lstStyle/>
                    <a:p>
                      <a:pPr algn="ctr"/>
                      <a:r>
                        <a:rPr lang="en-GB" sz="1300" dirty="0" smtClean="0">
                          <a:solidFill>
                            <a:schemeClr val="tx1"/>
                          </a:solidFill>
                          <a:latin typeface="Letter-join 40" panose="02000805000000020003" pitchFamily="50" charset="0"/>
                        </a:rPr>
                        <a:t>Key</a:t>
                      </a:r>
                      <a:r>
                        <a:rPr lang="en-GB" sz="1300" baseline="0" dirty="0" smtClean="0">
                          <a:solidFill>
                            <a:schemeClr val="tx1"/>
                          </a:solidFill>
                          <a:latin typeface="Letter-join 40" panose="02000805000000020003" pitchFamily="50" charset="0"/>
                        </a:rPr>
                        <a:t> figures</a:t>
                      </a:r>
                      <a:endParaRPr lang="en-GB" sz="1300" dirty="0">
                        <a:solidFill>
                          <a:schemeClr val="tx1"/>
                        </a:solidFill>
                        <a:latin typeface="Letter-join 40" panose="0200080500000002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73737479"/>
                  </a:ext>
                </a:extLst>
              </a:tr>
              <a:tr h="370840">
                <a:tc>
                  <a:txBody>
                    <a:bodyPr/>
                    <a:lstStyle/>
                    <a:p>
                      <a:r>
                        <a:rPr lang="en-GB" sz="1300" dirty="0" smtClean="0">
                          <a:solidFill>
                            <a:schemeClr val="tx1"/>
                          </a:solidFill>
                          <a:latin typeface="Letter-join 40" panose="02000805000000020003" pitchFamily="50" charset="0"/>
                        </a:rPr>
                        <a:t>Queen Victoria</a:t>
                      </a:r>
                    </a:p>
                    <a:p>
                      <a:r>
                        <a:rPr lang="en-GB" sz="1300" dirty="0" smtClean="0">
                          <a:solidFill>
                            <a:schemeClr val="tx1"/>
                          </a:solidFill>
                          <a:latin typeface="Letter-join 40" panose="02000805000000020003" pitchFamily="50" charset="0"/>
                        </a:rPr>
                        <a:t>Prince</a:t>
                      </a:r>
                      <a:r>
                        <a:rPr lang="en-GB" sz="1300" baseline="0" dirty="0" smtClean="0">
                          <a:solidFill>
                            <a:schemeClr val="tx1"/>
                          </a:solidFill>
                          <a:latin typeface="Letter-join 40" panose="02000805000000020003" pitchFamily="50" charset="0"/>
                        </a:rPr>
                        <a:t> Albert </a:t>
                      </a:r>
                    </a:p>
                    <a:p>
                      <a:r>
                        <a:rPr lang="en-GB" sz="1300" baseline="0" dirty="0" smtClean="0">
                          <a:solidFill>
                            <a:schemeClr val="tx1"/>
                          </a:solidFill>
                          <a:latin typeface="Letter-join 40" panose="02000805000000020003" pitchFamily="50" charset="0"/>
                        </a:rPr>
                        <a:t>Isambard Kingdom Brunel </a:t>
                      </a:r>
                    </a:p>
                    <a:p>
                      <a:r>
                        <a:rPr lang="en-GB" sz="1300" baseline="0" dirty="0" smtClean="0">
                          <a:solidFill>
                            <a:schemeClr val="tx1"/>
                          </a:solidFill>
                          <a:latin typeface="Letter-join 40" panose="02000805000000020003" pitchFamily="50" charset="0"/>
                        </a:rPr>
                        <a:t>Dr </a:t>
                      </a:r>
                      <a:r>
                        <a:rPr lang="en-GB" sz="1300" baseline="0" dirty="0" err="1" smtClean="0">
                          <a:solidFill>
                            <a:schemeClr val="tx1"/>
                          </a:solidFill>
                          <a:latin typeface="Letter-join 40" panose="02000805000000020003" pitchFamily="50" charset="0"/>
                        </a:rPr>
                        <a:t>Barnardo</a:t>
                      </a:r>
                      <a:endParaRPr lang="en-GB" sz="1300" baseline="0" dirty="0" smtClean="0">
                        <a:solidFill>
                          <a:schemeClr val="tx1"/>
                        </a:solidFill>
                        <a:latin typeface="Letter-join 40" panose="02000805000000020003" pitchFamily="50" charset="0"/>
                      </a:endParaRPr>
                    </a:p>
                    <a:p>
                      <a:r>
                        <a:rPr lang="en-GB" sz="1300" baseline="0" dirty="0" smtClean="0">
                          <a:solidFill>
                            <a:schemeClr val="tx1"/>
                          </a:solidFill>
                          <a:latin typeface="Letter-join 40" panose="02000805000000020003" pitchFamily="50" charset="0"/>
                        </a:rPr>
                        <a:t>Lord Shaftesbury </a:t>
                      </a:r>
                      <a:endParaRPr lang="en-GB" sz="1300" dirty="0">
                        <a:solidFill>
                          <a:schemeClr val="tx1"/>
                        </a:solidFill>
                        <a:latin typeface="Letter-join 40" panose="0200080500000002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2797021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03604758"/>
              </p:ext>
            </p:extLst>
          </p:nvPr>
        </p:nvGraphicFramePr>
        <p:xfrm>
          <a:off x="-1" y="2729225"/>
          <a:ext cx="4170948" cy="3906551"/>
        </p:xfrm>
        <a:graphic>
          <a:graphicData uri="http://schemas.openxmlformats.org/drawingml/2006/table">
            <a:tbl>
              <a:tblPr firstRow="1" firstCol="1" bandRow="1">
                <a:tableStyleId>{5C22544A-7EE6-4342-B048-85BDC9FD1C3A}</a:tableStyleId>
              </a:tblPr>
              <a:tblGrid>
                <a:gridCol w="2085474">
                  <a:extLst>
                    <a:ext uri="{9D8B030D-6E8A-4147-A177-3AD203B41FA5}">
                      <a16:colId xmlns:a16="http://schemas.microsoft.com/office/drawing/2014/main" xmlns="" val="3345584068"/>
                    </a:ext>
                  </a:extLst>
                </a:gridCol>
                <a:gridCol w="2085474">
                  <a:extLst>
                    <a:ext uri="{9D8B030D-6E8A-4147-A177-3AD203B41FA5}">
                      <a16:colId xmlns:a16="http://schemas.microsoft.com/office/drawing/2014/main" xmlns="" val="3233038797"/>
                    </a:ext>
                  </a:extLst>
                </a:gridCol>
              </a:tblGrid>
              <a:tr h="306820">
                <a:tc>
                  <a:txBody>
                    <a:bodyPr/>
                    <a:lstStyle/>
                    <a:p>
                      <a:pPr algn="ctr">
                        <a:lnSpc>
                          <a:spcPct val="107000"/>
                        </a:lnSpc>
                        <a:spcAft>
                          <a:spcPts val="0"/>
                        </a:spcAft>
                      </a:pPr>
                      <a:r>
                        <a:rPr lang="en-GB" sz="1200" dirty="0">
                          <a:solidFill>
                            <a:schemeClr val="tx1"/>
                          </a:solidFill>
                          <a:effectLst/>
                          <a:latin typeface="Letter-join 40" panose="02000805000000020003" pitchFamily="50" charset="0"/>
                        </a:rPr>
                        <a:t>Key learning skills</a:t>
                      </a:r>
                      <a:endParaRPr lang="en-GB" sz="120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In context of our topic</a:t>
                      </a:r>
                      <a:endParaRPr lang="en-GB" sz="120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7325573"/>
                  </a:ext>
                </a:extLst>
              </a:tr>
              <a:tr h="415274">
                <a:tc>
                  <a:txBody>
                    <a:bodyPr/>
                    <a:lstStyle/>
                    <a:p>
                      <a:pPr>
                        <a:lnSpc>
                          <a:spcPct val="107000"/>
                        </a:lnSpc>
                        <a:spcAft>
                          <a:spcPts val="0"/>
                        </a:spcAft>
                      </a:pPr>
                      <a:r>
                        <a:rPr lang="en-GB" sz="1200" b="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To find out about key figures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Key figures</a:t>
                      </a:r>
                      <a:r>
                        <a:rPr lang="en-GB" sz="1200" baseline="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 as above </a:t>
                      </a:r>
                      <a:endParaRPr lang="en-GB" sz="120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37968317"/>
                  </a:ext>
                </a:extLst>
              </a:tr>
              <a:tr h="909634">
                <a:tc>
                  <a:txBody>
                    <a:bodyPr/>
                    <a:lstStyle/>
                    <a:p>
                      <a:pPr>
                        <a:lnSpc>
                          <a:spcPct val="107000"/>
                        </a:lnSpc>
                        <a:spcAft>
                          <a:spcPts val="0"/>
                        </a:spcAft>
                      </a:pPr>
                      <a:r>
                        <a:rPr lang="en-GB" sz="1200" b="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To investigate key events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Important</a:t>
                      </a:r>
                      <a:r>
                        <a:rPr lang="en-GB" sz="1200" baseline="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 events that shaped the Victoria period and changed lives.</a:t>
                      </a:r>
                      <a:endParaRPr lang="en-GB" sz="120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6966738"/>
                  </a:ext>
                </a:extLst>
              </a:tr>
              <a:tr h="627803">
                <a:tc>
                  <a:txBody>
                    <a:bodyPr/>
                    <a:lstStyle/>
                    <a:p>
                      <a:pPr>
                        <a:lnSpc>
                          <a:spcPct val="107000"/>
                        </a:lnSpc>
                        <a:spcAft>
                          <a:spcPts val="0"/>
                        </a:spcAft>
                      </a:pPr>
                      <a:r>
                        <a:rPr lang="en-GB" sz="1200" b="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To ask questions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About people and events in Victorian England.</a:t>
                      </a:r>
                      <a:endParaRPr lang="en-GB" sz="120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1114426"/>
                  </a:ext>
                </a:extLst>
              </a:tr>
              <a:tr h="627803">
                <a:tc>
                  <a:txBody>
                    <a:bodyPr/>
                    <a:lstStyle/>
                    <a:p>
                      <a:pPr>
                        <a:lnSpc>
                          <a:spcPct val="107000"/>
                        </a:lnSpc>
                        <a:spcAft>
                          <a:spcPts val="0"/>
                        </a:spcAft>
                      </a:pPr>
                      <a:r>
                        <a:rPr lang="en-GB" sz="1200" b="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To describe new achievements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Inventions during the period. </a:t>
                      </a:r>
                      <a:endParaRPr lang="en-GB" sz="120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5859123"/>
                  </a:ext>
                </a:extLst>
              </a:tr>
              <a:tr h="627803">
                <a:tc>
                  <a:txBody>
                    <a:bodyPr/>
                    <a:lstStyle/>
                    <a:p>
                      <a:pPr>
                        <a:lnSpc>
                          <a:spcPct val="107000"/>
                        </a:lnSpc>
                        <a:spcAft>
                          <a:spcPts val="0"/>
                        </a:spcAft>
                      </a:pPr>
                      <a:r>
                        <a:rPr lang="en-GB" sz="1200" b="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To compare lives from the past to the present day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Children’s lives</a:t>
                      </a:r>
                    </a:p>
                    <a:p>
                      <a:pPr>
                        <a:lnSpc>
                          <a:spcPct val="107000"/>
                        </a:lnSpc>
                        <a:spcAft>
                          <a:spcPts val="0"/>
                        </a:spcAft>
                      </a:pPr>
                      <a:r>
                        <a:rPr lang="en-GB" sz="120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How jobs are different</a:t>
                      </a:r>
                      <a:endParaRPr lang="en-GB" sz="120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0461834"/>
                  </a:ext>
                </a:extLst>
              </a:tr>
              <a:tr h="306820">
                <a:tc>
                  <a:txBody>
                    <a:bodyPr/>
                    <a:lstStyle/>
                    <a:p>
                      <a:pPr>
                        <a:lnSpc>
                          <a:spcPct val="107000"/>
                        </a:lnSpc>
                        <a:spcAft>
                          <a:spcPts val="0"/>
                        </a:spcAft>
                      </a:pPr>
                      <a:r>
                        <a:rPr lang="en-GB" sz="1200" b="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To know and understand about the past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smtClean="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rPr>
                        <a:t>To be able to talk about Victorian England. </a:t>
                      </a:r>
                      <a:endParaRPr lang="en-GB" sz="1200" dirty="0">
                        <a:solidFill>
                          <a:schemeClr val="tx1"/>
                        </a:solidFill>
                        <a:effectLst/>
                        <a:latin typeface="Letter-join 40" panose="020008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38174760"/>
                  </a:ext>
                </a:extLst>
              </a:tr>
            </a:tbl>
          </a:graphicData>
        </a:graphic>
      </p:graphicFrame>
      <p:pic>
        <p:nvPicPr>
          <p:cNvPr id="2" name="Picture 1"/>
          <p:cNvPicPr>
            <a:picLocks noChangeAspect="1"/>
          </p:cNvPicPr>
          <p:nvPr/>
        </p:nvPicPr>
        <p:blipFill>
          <a:blip r:embed="rId2"/>
          <a:stretch>
            <a:fillRect/>
          </a:stretch>
        </p:blipFill>
        <p:spPr>
          <a:xfrm>
            <a:off x="159185" y="988291"/>
            <a:ext cx="1173300" cy="1601066"/>
          </a:xfrm>
          <a:prstGeom prst="rect">
            <a:avLst/>
          </a:prstGeom>
        </p:spPr>
      </p:pic>
    </p:spTree>
    <p:extLst>
      <p:ext uri="{BB962C8B-B14F-4D97-AF65-F5344CB8AC3E}">
        <p14:creationId xmlns:p14="http://schemas.microsoft.com/office/powerpoint/2010/main" val="128309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body" idx="1"/>
          </p:nvPr>
        </p:nvSpPr>
        <p:spPr>
          <a:xfrm rot="16200000">
            <a:off x="1758307" y="-1413284"/>
            <a:ext cx="5688632" cy="90364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Arial"/>
              <a:buNone/>
            </a:pPr>
            <a:r>
              <a:rPr lang="en-US" sz="1200" dirty="0" smtClean="0">
                <a:latin typeface="Comic Sans MS"/>
                <a:ea typeface="Comic Sans MS"/>
                <a:cs typeface="Comic Sans MS"/>
                <a:sym typeface="Comic Sans MS"/>
              </a:rPr>
              <a:t>. </a:t>
            </a:r>
            <a:endParaRPr sz="1200" dirty="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300"/>
              <a:buFont typeface="Arial"/>
              <a:buNone/>
            </a:pPr>
            <a:endParaRPr sz="1200" dirty="0">
              <a:latin typeface="Comic Sans MS"/>
              <a:ea typeface="Comic Sans MS"/>
              <a:cs typeface="Comic Sans MS"/>
              <a:sym typeface="Comic Sans MS"/>
            </a:endParaRPr>
          </a:p>
          <a:p>
            <a:pPr marL="0" lvl="0" indent="0">
              <a:spcBef>
                <a:spcPts val="0"/>
              </a:spcBef>
              <a:buClr>
                <a:srgbClr val="000000"/>
              </a:buClr>
              <a:buSzPts val="300"/>
              <a:buNone/>
            </a:pPr>
            <a:r>
              <a:rPr lang="en-GB" sz="1800" u="sng" kern="0" dirty="0">
                <a:solidFill>
                  <a:srgbClr val="000000"/>
                </a:solidFill>
                <a:latin typeface="Comic Sans MS"/>
                <a:ea typeface="Comic Sans MS"/>
                <a:cs typeface="Comic Sans MS"/>
                <a:sym typeface="Comic Sans MS"/>
              </a:rPr>
              <a:t>Year 4 Homework Activities </a:t>
            </a:r>
          </a:p>
          <a:p>
            <a:pPr marL="0" lvl="0" indent="0">
              <a:spcBef>
                <a:spcPts val="0"/>
              </a:spcBef>
              <a:buClr>
                <a:srgbClr val="000000"/>
              </a:buClr>
              <a:buSzPts val="300"/>
              <a:buNone/>
            </a:pPr>
            <a:endParaRPr lang="en-GB" sz="1800" kern="0" dirty="0">
              <a:solidFill>
                <a:srgbClr val="000000"/>
              </a:solidFill>
              <a:latin typeface="Comic Sans MS"/>
              <a:ea typeface="Comic Sans MS"/>
              <a:cs typeface="Comic Sans MS"/>
              <a:sym typeface="Comic Sans MS"/>
            </a:endParaRPr>
          </a:p>
          <a:p>
            <a:pPr marL="457200" lvl="0" indent="-304800">
              <a:spcBef>
                <a:spcPts val="0"/>
              </a:spcBef>
              <a:buClr>
                <a:srgbClr val="000000"/>
              </a:buClr>
              <a:buSzPts val="1200"/>
              <a:buFont typeface="Comic Sans MS"/>
              <a:buChar char="•"/>
            </a:pPr>
            <a:r>
              <a:rPr lang="en-GB" sz="1800" kern="0" dirty="0">
                <a:solidFill>
                  <a:srgbClr val="000000"/>
                </a:solidFill>
                <a:latin typeface="Comic Sans MS"/>
                <a:ea typeface="Comic Sans MS"/>
                <a:cs typeface="Comic Sans MS"/>
                <a:sym typeface="Comic Sans MS"/>
              </a:rPr>
              <a:t>Spellings - new spellings will be given out in the spelling folder on Fridays  and tested the following Friday. Please make sure the spelling folder is in school every Friday. The first spelling test will take place on </a:t>
            </a:r>
            <a:r>
              <a:rPr lang="en-GB" sz="1800" kern="0" dirty="0">
                <a:solidFill>
                  <a:srgbClr val="000000"/>
                </a:solidFill>
                <a:highlight>
                  <a:srgbClr val="FFFF00"/>
                </a:highlight>
                <a:latin typeface="Comic Sans MS"/>
                <a:ea typeface="Comic Sans MS"/>
                <a:cs typeface="Comic Sans MS"/>
                <a:sym typeface="Comic Sans MS"/>
              </a:rPr>
              <a:t>24.9.2021</a:t>
            </a:r>
            <a:endParaRPr lang="en-GB" sz="1800" kern="0" dirty="0">
              <a:solidFill>
                <a:srgbClr val="000000"/>
              </a:solidFill>
              <a:latin typeface="Comic Sans MS"/>
              <a:ea typeface="Comic Sans MS"/>
              <a:cs typeface="Comic Sans MS"/>
              <a:sym typeface="Comic Sans MS"/>
            </a:endParaRPr>
          </a:p>
          <a:p>
            <a:pPr marL="457200" lvl="0" indent="-304800">
              <a:spcBef>
                <a:spcPts val="0"/>
              </a:spcBef>
              <a:buClr>
                <a:srgbClr val="000000"/>
              </a:buClr>
              <a:buSzPts val="1200"/>
              <a:buFont typeface="Comic Sans MS"/>
              <a:buChar char="•"/>
            </a:pPr>
            <a:r>
              <a:rPr lang="en-GB" sz="1800" kern="0" dirty="0">
                <a:solidFill>
                  <a:srgbClr val="000000"/>
                </a:solidFill>
                <a:latin typeface="Comic Sans MS"/>
                <a:ea typeface="Comic Sans MS"/>
                <a:cs typeface="Comic Sans MS"/>
                <a:sym typeface="Comic Sans MS"/>
              </a:rPr>
              <a:t>Reading - remember to read for at least 20 minutes a day</a:t>
            </a:r>
          </a:p>
          <a:p>
            <a:pPr marL="457200" lvl="0" indent="-304800">
              <a:spcBef>
                <a:spcPts val="0"/>
              </a:spcBef>
              <a:buClr>
                <a:srgbClr val="000000"/>
              </a:buClr>
              <a:buSzPts val="1200"/>
              <a:buFont typeface="Comic Sans MS"/>
              <a:buChar char="•"/>
            </a:pPr>
            <a:r>
              <a:rPr lang="en-GB" sz="1800" kern="0" dirty="0">
                <a:solidFill>
                  <a:srgbClr val="000000"/>
                </a:solidFill>
                <a:latin typeface="Comic Sans MS"/>
                <a:ea typeface="Comic Sans MS"/>
                <a:cs typeface="Comic Sans MS"/>
                <a:sym typeface="Comic Sans MS"/>
              </a:rPr>
              <a:t>Times tables - continue to practise your times tables (by the end of year 4 you need to know up to 12x12)</a:t>
            </a:r>
          </a:p>
          <a:p>
            <a:pPr marL="457200" lvl="0" indent="-304800">
              <a:spcBef>
                <a:spcPts val="0"/>
              </a:spcBef>
              <a:buClr>
                <a:srgbClr val="000000"/>
              </a:buClr>
              <a:buSzPts val="1200"/>
              <a:buFont typeface="Comic Sans MS"/>
              <a:buChar char="•"/>
            </a:pPr>
            <a:r>
              <a:rPr lang="en-GB" sz="1800" kern="0" dirty="0">
                <a:solidFill>
                  <a:srgbClr val="000000"/>
                </a:solidFill>
                <a:latin typeface="Comic Sans MS"/>
                <a:ea typeface="Comic Sans MS"/>
                <a:cs typeface="Comic Sans MS"/>
                <a:sym typeface="Comic Sans MS"/>
              </a:rPr>
              <a:t>Maths homework will be given out in the maths folder on a Monday and is due in the following Monday. During the Monday number sense lesson we will go through the homework together so please make sure the folder is in school. One week it will be a times table activity and the other week will be based on class work. The first piece will be due in on </a:t>
            </a:r>
            <a:r>
              <a:rPr lang="en-GB" sz="1800" kern="0" dirty="0">
                <a:solidFill>
                  <a:srgbClr val="000000"/>
                </a:solidFill>
                <a:highlight>
                  <a:srgbClr val="FFFF00"/>
                </a:highlight>
                <a:latin typeface="Comic Sans MS"/>
                <a:ea typeface="Comic Sans MS"/>
                <a:cs typeface="Comic Sans MS"/>
                <a:sym typeface="Comic Sans MS"/>
              </a:rPr>
              <a:t>20.9.2021</a:t>
            </a:r>
            <a:endParaRPr lang="en-GB" sz="1800" kern="0" dirty="0">
              <a:solidFill>
                <a:srgbClr val="000000"/>
              </a:solidFill>
              <a:latin typeface="Comic Sans MS"/>
              <a:ea typeface="Comic Sans MS"/>
              <a:cs typeface="Comic Sans MS"/>
              <a:sym typeface="Comic Sans MS"/>
            </a:endParaRPr>
          </a:p>
          <a:p>
            <a:pPr marL="457200" lvl="0" indent="-304800">
              <a:spcBef>
                <a:spcPts val="0"/>
              </a:spcBef>
              <a:buClr>
                <a:srgbClr val="000000"/>
              </a:buClr>
              <a:buSzPts val="1200"/>
              <a:buFont typeface="Comic Sans MS"/>
              <a:buChar char="•"/>
            </a:pPr>
            <a:r>
              <a:rPr lang="en-GB" sz="1800" kern="0" dirty="0">
                <a:solidFill>
                  <a:srgbClr val="000000"/>
                </a:solidFill>
                <a:latin typeface="Comic Sans MS"/>
                <a:ea typeface="Comic Sans MS"/>
                <a:cs typeface="Comic Sans MS"/>
                <a:sym typeface="Comic Sans MS"/>
              </a:rPr>
              <a:t>Topic homework - each week choose one activity and complete it in your homework book. Please bring your completed homework in on a Wednesday and put it in the homework box. Your book will be returned to you by Friday. The first piece is due in on </a:t>
            </a:r>
            <a:r>
              <a:rPr lang="en-GB" sz="1800" kern="0" dirty="0">
                <a:solidFill>
                  <a:srgbClr val="000000"/>
                </a:solidFill>
                <a:highlight>
                  <a:srgbClr val="FFFF00"/>
                </a:highlight>
                <a:latin typeface="Comic Sans MS"/>
                <a:ea typeface="Comic Sans MS"/>
                <a:cs typeface="Comic Sans MS"/>
                <a:sym typeface="Comic Sans MS"/>
              </a:rPr>
              <a:t>29.9.2021</a:t>
            </a:r>
            <a:r>
              <a:rPr lang="en-GB" sz="1800" kern="0" dirty="0">
                <a:solidFill>
                  <a:srgbClr val="000000"/>
                </a:solidFill>
                <a:latin typeface="Comic Sans MS"/>
                <a:ea typeface="Comic Sans MS"/>
                <a:cs typeface="Comic Sans MS"/>
                <a:sym typeface="Comic Sans MS"/>
              </a:rPr>
              <a:t> and the final piece is due in on</a:t>
            </a:r>
            <a:r>
              <a:rPr lang="en-GB" sz="1800" kern="0" dirty="0">
                <a:solidFill>
                  <a:srgbClr val="000000"/>
                </a:solidFill>
                <a:highlight>
                  <a:srgbClr val="FFFF00"/>
                </a:highlight>
                <a:latin typeface="Comic Sans MS"/>
                <a:ea typeface="Comic Sans MS"/>
                <a:cs typeface="Comic Sans MS"/>
                <a:sym typeface="Comic Sans MS"/>
              </a:rPr>
              <a:t> 1.12.2021</a:t>
            </a:r>
            <a:endParaRPr lang="en-GB" sz="1800" kern="0" dirty="0">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lang="en-US" sz="1800" dirty="0" smtClean="0">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lang="en-US" sz="1800" dirty="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1800" dirty="0" smtClean="0">
                <a:latin typeface="Comic Sans MS"/>
                <a:ea typeface="Comic Sans MS"/>
                <a:cs typeface="Comic Sans MS"/>
                <a:sym typeface="Comic Sans MS"/>
              </a:rPr>
              <a:t>If </a:t>
            </a:r>
            <a:r>
              <a:rPr lang="en-US" sz="1800" dirty="0">
                <a:latin typeface="Comic Sans MS"/>
                <a:ea typeface="Comic Sans MS"/>
                <a:cs typeface="Comic Sans MS"/>
                <a:sym typeface="Comic Sans MS"/>
              </a:rPr>
              <a:t>you have any questions about homework in Year 4 please speak to us.</a:t>
            </a:r>
            <a:endParaRPr sz="1800" dirty="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1800" dirty="0">
                <a:latin typeface="Comic Sans MS"/>
                <a:ea typeface="Comic Sans MS"/>
                <a:cs typeface="Comic Sans MS"/>
                <a:sym typeface="Comic Sans MS"/>
              </a:rPr>
              <a:t> </a:t>
            </a:r>
            <a:endParaRPr sz="4400" dirty="0"/>
          </a:p>
          <a:p>
            <a:pPr marL="0" marR="0" lvl="0" indent="0" algn="l" rtl="0">
              <a:lnSpc>
                <a:spcPct val="100000"/>
              </a:lnSpc>
              <a:spcBef>
                <a:spcPts val="400"/>
              </a:spcBef>
              <a:spcAft>
                <a:spcPts val="0"/>
              </a:spcAft>
              <a:buClr>
                <a:schemeClr val="dk1"/>
              </a:buClr>
              <a:buSzPts val="250"/>
              <a:buFont typeface="Arial"/>
              <a:buNone/>
            </a:pPr>
            <a:endParaRPr sz="1000" b="1" i="1" dirty="0">
              <a:latin typeface="Comic Sans MS"/>
              <a:ea typeface="Comic Sans MS"/>
              <a:cs typeface="Comic Sans MS"/>
              <a:sym typeface="Comic Sans MS"/>
            </a:endParaRPr>
          </a:p>
          <a:p>
            <a:pPr marL="0" marR="0" lvl="0" indent="0" algn="l" rtl="0">
              <a:lnSpc>
                <a:spcPct val="100000"/>
              </a:lnSpc>
              <a:spcBef>
                <a:spcPts val="400"/>
              </a:spcBef>
              <a:spcAft>
                <a:spcPts val="0"/>
              </a:spcAft>
              <a:buClr>
                <a:schemeClr val="dk1"/>
              </a:buClr>
              <a:buSzPts val="350"/>
              <a:buFont typeface="Arial"/>
              <a:buNone/>
            </a:pPr>
            <a:endParaRPr sz="1400" dirty="0">
              <a:latin typeface="Comic Sans MS"/>
              <a:ea typeface="Comic Sans MS"/>
              <a:cs typeface="Comic Sans MS"/>
              <a:sym typeface="Comic Sans MS"/>
            </a:endParaRPr>
          </a:p>
        </p:txBody>
      </p:sp>
    </p:spTree>
    <p:extLst>
      <p:ext uri="{BB962C8B-B14F-4D97-AF65-F5344CB8AC3E}">
        <p14:creationId xmlns:p14="http://schemas.microsoft.com/office/powerpoint/2010/main" val="87481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2805111" y="3778250"/>
            <a:ext cx="1312862" cy="1017587"/>
          </a:xfrm>
          <a:prstGeom prst="rect">
            <a:avLst/>
          </a:prstGeom>
          <a:noFill/>
          <a:ln>
            <a:noFill/>
          </a:ln>
        </p:spPr>
      </p:pic>
      <p:pic>
        <p:nvPicPr>
          <p:cNvPr id="85" name="Google Shape;85;p1"/>
          <p:cNvPicPr preferRelativeResize="0"/>
          <p:nvPr/>
        </p:nvPicPr>
        <p:blipFill rotWithShape="1">
          <a:blip r:embed="rId4">
            <a:alphaModFix/>
          </a:blip>
          <a:srcRect/>
          <a:stretch/>
        </p:blipFill>
        <p:spPr>
          <a:xfrm>
            <a:off x="8318500" y="3722687"/>
            <a:ext cx="825499" cy="468311"/>
          </a:xfrm>
          <a:prstGeom prst="rect">
            <a:avLst/>
          </a:prstGeom>
          <a:noFill/>
          <a:ln>
            <a:noFill/>
          </a:ln>
        </p:spPr>
      </p:pic>
      <p:sp>
        <p:nvSpPr>
          <p:cNvPr id="86" name="Google Shape;86;p1"/>
          <p:cNvSpPr txBox="1"/>
          <p:nvPr/>
        </p:nvSpPr>
        <p:spPr>
          <a:xfrm>
            <a:off x="5956300" y="2620961"/>
            <a:ext cx="3187699" cy="1570036"/>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sng" strike="noStrike" cap="none">
                <a:solidFill>
                  <a:srgbClr val="000000"/>
                </a:solidFill>
                <a:latin typeface="Comic Sans MS"/>
                <a:ea typeface="Comic Sans MS"/>
                <a:cs typeface="Comic Sans MS"/>
                <a:sym typeface="Comic Sans MS"/>
              </a:rPr>
              <a:t>Activity 9 – Child Labour</a:t>
            </a:r>
            <a:endParaRPr/>
          </a:p>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Lord Shaftesbury campaigned to stop Victorian children working in difficult conditions, such as in the coal mines</a:t>
            </a:r>
            <a:endParaRPr/>
          </a:p>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and factories. Design a poster persuading people to support his cause. </a:t>
            </a:r>
            <a:endParaRPr/>
          </a:p>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There are many websites that </a:t>
            </a:r>
            <a:endParaRPr/>
          </a:p>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provide information on this.</a:t>
            </a:r>
            <a:endParaRPr/>
          </a:p>
        </p:txBody>
      </p:sp>
      <p:sp>
        <p:nvSpPr>
          <p:cNvPr id="87" name="Google Shape;87;p1"/>
          <p:cNvSpPr txBox="1"/>
          <p:nvPr/>
        </p:nvSpPr>
        <p:spPr>
          <a:xfrm>
            <a:off x="0" y="1882775"/>
            <a:ext cx="3530599" cy="1570036"/>
          </a:xfrm>
          <a:prstGeom prst="rect">
            <a:avLst/>
          </a:prstGeom>
          <a:noFill/>
          <a:ln w="25400" cap="flat" cmpd="sng">
            <a:solidFill>
              <a:schemeClr val="dk1">
                <a:alpha val="94117"/>
              </a:schemeClr>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2 –  Handwriting</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Victorian school children took great pride in their handwriting. Find a piece of writing that </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                  you enjoy and copy it into your </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                   homework book, using your    </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                   best handwriting. Remember        </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                   to keep it joined and letters an even size. </a:t>
            </a:r>
            <a:endParaRPr/>
          </a:p>
        </p:txBody>
      </p:sp>
      <p:pic>
        <p:nvPicPr>
          <p:cNvPr id="88" name="Google Shape;88;p1"/>
          <p:cNvPicPr preferRelativeResize="0"/>
          <p:nvPr/>
        </p:nvPicPr>
        <p:blipFill rotWithShape="1">
          <a:blip r:embed="rId5">
            <a:alphaModFix/>
          </a:blip>
          <a:srcRect l="6736" t="1713" r="5606" b="5432"/>
          <a:stretch/>
        </p:blipFill>
        <p:spPr>
          <a:xfrm>
            <a:off x="127000" y="2478086"/>
            <a:ext cx="698500" cy="657224"/>
          </a:xfrm>
          <a:prstGeom prst="rect">
            <a:avLst/>
          </a:prstGeom>
          <a:noFill/>
          <a:ln>
            <a:noFill/>
          </a:ln>
        </p:spPr>
      </p:pic>
      <p:sp>
        <p:nvSpPr>
          <p:cNvPr id="89" name="Google Shape;89;p1"/>
          <p:cNvSpPr txBox="1"/>
          <p:nvPr/>
        </p:nvSpPr>
        <p:spPr>
          <a:xfrm>
            <a:off x="0" y="5289550"/>
            <a:ext cx="4305299" cy="1384299"/>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4 – Perfect Poetry</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All Victorian children would have a party piece that they would perform or say when required. This might be a poem that they would memorise. Choose a poem, modern or Victorian, copy it into your book and learn</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it off by heart. You may be asked to perform</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it!</a:t>
            </a:r>
            <a:endParaRPr/>
          </a:p>
        </p:txBody>
      </p:sp>
      <p:sp>
        <p:nvSpPr>
          <p:cNvPr id="90" name="Google Shape;90;p1"/>
          <p:cNvSpPr txBox="1"/>
          <p:nvPr/>
        </p:nvSpPr>
        <p:spPr>
          <a:xfrm>
            <a:off x="0" y="3778250"/>
            <a:ext cx="4143374" cy="1384299"/>
          </a:xfrm>
          <a:prstGeom prst="rect">
            <a:avLst/>
          </a:prstGeom>
          <a:noFill/>
          <a:ln w="25400" cap="flat" cmpd="sng">
            <a:solidFill>
              <a:schemeClr val="dk1">
                <a:alpha val="94117"/>
              </a:schemeClr>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200"/>
              <a:buFont typeface="Calibri"/>
              <a:buNone/>
            </a:pPr>
            <a:endParaRPr sz="1200" b="0"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200"/>
              <a:buFont typeface="Calibri"/>
              <a:buNone/>
            </a:pPr>
            <a:endParaRPr sz="1200" b="0"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200"/>
              <a:buFont typeface="Calibri"/>
              <a:buNone/>
            </a:pPr>
            <a:endParaRPr sz="1200" b="0"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200"/>
              <a:buFont typeface="Calibri"/>
              <a:buNone/>
            </a:pPr>
            <a:endParaRPr sz="1200" b="0"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200"/>
              <a:buFont typeface="Calibri"/>
              <a:buNone/>
            </a:pPr>
            <a:endParaRPr sz="1200" b="0"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sng" strike="noStrike" cap="none">
              <a:solidFill>
                <a:schemeClr val="dk1"/>
              </a:solidFill>
              <a:latin typeface="Comic Sans MS"/>
              <a:ea typeface="Comic Sans MS"/>
              <a:cs typeface="Comic Sans MS"/>
              <a:sym typeface="Comic Sans MS"/>
            </a:endParaRPr>
          </a:p>
        </p:txBody>
      </p:sp>
      <p:sp>
        <p:nvSpPr>
          <p:cNvPr id="91" name="Google Shape;91;p1"/>
          <p:cNvSpPr txBox="1">
            <a:spLocks noGrp="1"/>
          </p:cNvSpPr>
          <p:nvPr>
            <p:ph type="ctrTitle"/>
          </p:nvPr>
        </p:nvSpPr>
        <p:spPr>
          <a:xfrm>
            <a:off x="2805111" y="-155575"/>
            <a:ext cx="3151186" cy="7508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omic Sans MS"/>
              <a:buNone/>
            </a:pPr>
            <a:r>
              <a:rPr lang="en-US" sz="1600" b="1" i="0" u="sng" strike="noStrike" cap="none">
                <a:solidFill>
                  <a:schemeClr val="dk1"/>
                </a:solidFill>
                <a:latin typeface="Comic Sans MS"/>
                <a:ea typeface="Comic Sans MS"/>
                <a:cs typeface="Comic Sans MS"/>
                <a:sym typeface="Comic Sans MS"/>
              </a:rPr>
              <a:t>English/Topic Activities</a:t>
            </a:r>
            <a:endParaRPr/>
          </a:p>
        </p:txBody>
      </p:sp>
      <p:sp>
        <p:nvSpPr>
          <p:cNvPr id="92" name="Google Shape;92;p1"/>
          <p:cNvSpPr txBox="1"/>
          <p:nvPr/>
        </p:nvSpPr>
        <p:spPr>
          <a:xfrm>
            <a:off x="0" y="17461"/>
            <a:ext cx="2730500" cy="1754187"/>
          </a:xfrm>
          <a:prstGeom prst="rect">
            <a:avLst/>
          </a:prstGeom>
          <a:noFill/>
          <a:ln w="25400" cap="flat" cmpd="sng">
            <a:solidFill>
              <a:schemeClr val="dk1">
                <a:alpha val="94117"/>
              </a:schemeClr>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1 – Famous Victorians</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Who is your favourite famous Victorian? There were many people during Victorian times who are still remembered today. Research one who inspires you and write</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 a fact file about that</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 person.</a:t>
            </a:r>
            <a:r>
              <a:rPr lang="en-US" sz="1200" b="0" i="0" u="sng" strike="noStrike" cap="none">
                <a:solidFill>
                  <a:schemeClr val="dk1"/>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1200"/>
              <a:buFont typeface="Arial"/>
              <a:buNone/>
            </a:pPr>
            <a:endParaRPr sz="1200" b="0" i="0" u="sng" strike="noStrike" cap="none">
              <a:solidFill>
                <a:schemeClr val="dk1"/>
              </a:solidFill>
              <a:latin typeface="Comic Sans MS"/>
              <a:ea typeface="Comic Sans MS"/>
              <a:cs typeface="Comic Sans MS"/>
              <a:sym typeface="Comic Sans MS"/>
            </a:endParaRPr>
          </a:p>
        </p:txBody>
      </p:sp>
      <p:sp>
        <p:nvSpPr>
          <p:cNvPr id="93" name="Google Shape;93;p1"/>
          <p:cNvSpPr txBox="1"/>
          <p:nvPr/>
        </p:nvSpPr>
        <p:spPr>
          <a:xfrm>
            <a:off x="0" y="3778250"/>
            <a:ext cx="3702049" cy="13842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3 – Nature Study</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A popular activity for Victorian</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children involved looking for natural</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objects and creatures. Keeping your</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eyes wide open, find something from</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nature that you want to write a </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short information page about. Include a drawing.</a:t>
            </a:r>
            <a:endParaRPr/>
          </a:p>
        </p:txBody>
      </p:sp>
      <p:sp>
        <p:nvSpPr>
          <p:cNvPr id="94" name="Google Shape;94;p1"/>
          <p:cNvSpPr txBox="1"/>
          <p:nvPr/>
        </p:nvSpPr>
        <p:spPr>
          <a:xfrm>
            <a:off x="2857500" y="387350"/>
            <a:ext cx="2984500" cy="1384299"/>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5 – Great Inventions</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Many items that we use today were invented in the Victorian period. What would you invent now to make your life easier? Draw a labeled diagram of your invention and write a paragraph explaining how it works.</a:t>
            </a:r>
            <a:endParaRPr/>
          </a:p>
        </p:txBody>
      </p:sp>
      <p:sp>
        <p:nvSpPr>
          <p:cNvPr id="95" name="Google Shape;95;p1"/>
          <p:cNvSpPr txBox="1"/>
          <p:nvPr/>
        </p:nvSpPr>
        <p:spPr>
          <a:xfrm>
            <a:off x="5956300" y="17461"/>
            <a:ext cx="3187699" cy="1212850"/>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7 - Read all about it!</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Write a news report about one invention and the impact it had on the lives of the Victorian people. You could write about the steam train, telephone or even coca cola or the jelly baby!</a:t>
            </a:r>
            <a:r>
              <a:rPr lang="en-US" sz="1200" b="0" i="0" u="sng" strike="noStrike" cap="none">
                <a:solidFill>
                  <a:schemeClr val="dk1"/>
                </a:solidFill>
                <a:latin typeface="Comic Sans MS"/>
                <a:ea typeface="Comic Sans MS"/>
                <a:cs typeface="Comic Sans MS"/>
                <a:sym typeface="Comic Sans MS"/>
              </a:rPr>
              <a:t>               </a:t>
            </a:r>
            <a:endParaRPr/>
          </a:p>
        </p:txBody>
      </p:sp>
      <p:sp>
        <p:nvSpPr>
          <p:cNvPr id="96" name="Google Shape;96;p1"/>
          <p:cNvSpPr txBox="1"/>
          <p:nvPr/>
        </p:nvSpPr>
        <p:spPr>
          <a:xfrm>
            <a:off x="5956300" y="1282700"/>
            <a:ext cx="3187699" cy="1395411"/>
          </a:xfrm>
          <a:prstGeom prst="rect">
            <a:avLst/>
          </a:prstGeom>
          <a:noFill/>
          <a:ln w="25400"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8 – A day in the life</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Research what life would be like for </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a Victorian child and write a diary entry for them. You could be a rich child or a poor child, chimney sweep, factory worker or one of Queen Victoria’s children.</a:t>
            </a:r>
            <a:endParaRPr/>
          </a:p>
        </p:txBody>
      </p:sp>
      <p:sp>
        <p:nvSpPr>
          <p:cNvPr id="97" name="Google Shape;97;p1"/>
          <p:cNvSpPr txBox="1"/>
          <p:nvPr/>
        </p:nvSpPr>
        <p:spPr>
          <a:xfrm>
            <a:off x="4413250" y="4337050"/>
            <a:ext cx="4143374" cy="1384299"/>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10 – Storytime</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Reading fairy stories was as popular in</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Victorian times as it is today. Write your</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own short fairy story that could be read </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to a young child. Remember to start with</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‘Once upon a time ………………</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p:txBody>
      </p:sp>
      <p:sp>
        <p:nvSpPr>
          <p:cNvPr id="98" name="Google Shape;98;p1"/>
          <p:cNvSpPr txBox="1"/>
          <p:nvPr/>
        </p:nvSpPr>
        <p:spPr>
          <a:xfrm>
            <a:off x="4413250" y="5843587"/>
            <a:ext cx="4349750" cy="830261"/>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11 – Victoria Sponge </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Find a recipe for a Victoria sponge. Copy it into</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your book then follow the recipe to make this </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delicious cake. Enjoy!</a:t>
            </a:r>
            <a:endParaRPr/>
          </a:p>
        </p:txBody>
      </p:sp>
      <p:pic>
        <p:nvPicPr>
          <p:cNvPr id="99" name="Google Shape;99;p1"/>
          <p:cNvPicPr preferRelativeResize="0"/>
          <p:nvPr/>
        </p:nvPicPr>
        <p:blipFill rotWithShape="1">
          <a:blip r:embed="rId6">
            <a:alphaModFix/>
          </a:blip>
          <a:srcRect/>
          <a:stretch/>
        </p:blipFill>
        <p:spPr>
          <a:xfrm>
            <a:off x="1881186" y="938212"/>
            <a:ext cx="722312" cy="833436"/>
          </a:xfrm>
          <a:prstGeom prst="rect">
            <a:avLst/>
          </a:prstGeom>
          <a:noFill/>
          <a:ln>
            <a:noFill/>
          </a:ln>
        </p:spPr>
      </p:pic>
      <p:pic>
        <p:nvPicPr>
          <p:cNvPr id="100" name="Google Shape;100;p1"/>
          <p:cNvPicPr preferRelativeResize="0"/>
          <p:nvPr/>
        </p:nvPicPr>
        <p:blipFill rotWithShape="1">
          <a:blip r:embed="rId7">
            <a:alphaModFix/>
          </a:blip>
          <a:srcRect/>
          <a:stretch/>
        </p:blipFill>
        <p:spPr>
          <a:xfrm>
            <a:off x="3702050" y="6061075"/>
            <a:ext cx="596900" cy="550861"/>
          </a:xfrm>
          <a:prstGeom prst="rect">
            <a:avLst/>
          </a:prstGeom>
          <a:noFill/>
          <a:ln>
            <a:noFill/>
          </a:ln>
        </p:spPr>
      </p:pic>
      <p:sp>
        <p:nvSpPr>
          <p:cNvPr id="101" name="Google Shape;101;p1"/>
          <p:cNvSpPr txBox="1"/>
          <p:nvPr/>
        </p:nvSpPr>
        <p:spPr>
          <a:xfrm>
            <a:off x="3702050" y="1882775"/>
            <a:ext cx="2139950" cy="1577975"/>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omic Sans MS"/>
              <a:buNone/>
            </a:pPr>
            <a:r>
              <a:rPr lang="en-US" sz="1200" b="0" i="0" u="sng" strike="noStrike" cap="none">
                <a:solidFill>
                  <a:schemeClr val="dk1"/>
                </a:solidFill>
                <a:latin typeface="Comic Sans MS"/>
                <a:ea typeface="Comic Sans MS"/>
                <a:cs typeface="Comic Sans MS"/>
                <a:sym typeface="Comic Sans MS"/>
              </a:rPr>
              <a:t>Activity 6 – Junk Invention</a:t>
            </a:r>
            <a:endParaRPr/>
          </a:p>
          <a:p>
            <a:pPr marL="0" marR="0" lvl="0" indent="0" algn="l" rtl="0">
              <a:lnSpc>
                <a:spcPct val="100000"/>
              </a:lnSpc>
              <a:spcBef>
                <a:spcPts val="0"/>
              </a:spcBef>
              <a:spcAft>
                <a:spcPts val="0"/>
              </a:spcAft>
              <a:buClr>
                <a:schemeClr val="dk1"/>
              </a:buClr>
              <a:buSzPts val="300"/>
              <a:buFont typeface="Comic Sans MS"/>
              <a:buNone/>
            </a:pPr>
            <a:r>
              <a:rPr lang="en-US" sz="1200" b="0" i="0" u="none" strike="noStrike" cap="none">
                <a:solidFill>
                  <a:schemeClr val="dk1"/>
                </a:solidFill>
                <a:latin typeface="Comic Sans MS"/>
                <a:ea typeface="Comic Sans MS"/>
                <a:cs typeface="Comic Sans MS"/>
                <a:sym typeface="Comic Sans MS"/>
              </a:rPr>
              <a:t>Complete this activity either before or after Activity 5. Use whatever junk materials you can find and make a model of your invention.</a:t>
            </a:r>
            <a:endParaRPr/>
          </a:p>
        </p:txBody>
      </p:sp>
      <p:pic>
        <p:nvPicPr>
          <p:cNvPr id="102" name="Google Shape;102;p1"/>
          <p:cNvPicPr preferRelativeResize="0"/>
          <p:nvPr/>
        </p:nvPicPr>
        <p:blipFill rotWithShape="1">
          <a:blip r:embed="rId8">
            <a:alphaModFix/>
          </a:blip>
          <a:srcRect/>
          <a:stretch/>
        </p:blipFill>
        <p:spPr>
          <a:xfrm>
            <a:off x="7962900" y="5978525"/>
            <a:ext cx="711200" cy="633412"/>
          </a:xfrm>
          <a:prstGeom prst="rect">
            <a:avLst/>
          </a:prstGeom>
          <a:noFill/>
          <a:ln>
            <a:noFill/>
          </a:ln>
        </p:spPr>
      </p:pic>
      <p:pic>
        <p:nvPicPr>
          <p:cNvPr id="103" name="Google Shape;103;p1"/>
          <p:cNvPicPr preferRelativeResize="0"/>
          <p:nvPr/>
        </p:nvPicPr>
        <p:blipFill rotWithShape="1">
          <a:blip r:embed="rId9">
            <a:alphaModFix/>
          </a:blip>
          <a:srcRect/>
          <a:stretch/>
        </p:blipFill>
        <p:spPr>
          <a:xfrm>
            <a:off x="7493000" y="4559300"/>
            <a:ext cx="939799" cy="939799"/>
          </a:xfrm>
          <a:prstGeom prst="rect">
            <a:avLst/>
          </a:prstGeom>
          <a:noFill/>
          <a:ln>
            <a:noFill/>
          </a:ln>
        </p:spPr>
      </p:pic>
    </p:spTree>
    <p:extLst>
      <p:ext uri="{BB962C8B-B14F-4D97-AF65-F5344CB8AC3E}">
        <p14:creationId xmlns:p14="http://schemas.microsoft.com/office/powerpoint/2010/main" val="301655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4239"/>
            <a:ext cx="8229600" cy="3951924"/>
          </a:xfrm>
        </p:spPr>
        <p:txBody>
          <a:bodyPr>
            <a:normAutofit fontScale="92500" lnSpcReduction="10000"/>
          </a:bodyPr>
          <a:lstStyle/>
          <a:p>
            <a:pPr marL="0" indent="0" algn="ctr">
              <a:buNone/>
            </a:pP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Reading</a:t>
            </a:r>
          </a:p>
          <a:p>
            <a:pPr marL="0" indent="0" algn="ctr">
              <a:buNone/>
            </a:pPr>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Evidence suggests that children who read for enjoyment every day not only perform better in reading tests than those who don’t, but also develop a broader vocabulary, increased general knowledge and a better understanding of other cultures.</a:t>
            </a:r>
          </a:p>
          <a:p>
            <a:pPr marL="0" indent="0" algn="ctr">
              <a:buNone/>
            </a:pPr>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In fact, reading for pleasure is more likely to determine whether a child does well at school than their social or economic background.</a:t>
            </a:r>
          </a:p>
          <a:p>
            <a:pPr marL="0" indent="0" algn="ctr">
              <a:buNone/>
            </a:pPr>
            <a:endParaRPr lang="en-GB"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There will be set time in school each day for children to read for pleasure and be read to. We have a set of Year 4 ‘must reads’ and ‘recommended reads’. These will be added to throughout the year. Any other book donations will be gratefully received!</a:t>
            </a:r>
          </a:p>
        </p:txBody>
      </p:sp>
      <p:sp>
        <p:nvSpPr>
          <p:cNvPr id="4" name="Rectangle 3"/>
          <p:cNvSpPr/>
          <p:nvPr/>
        </p:nvSpPr>
        <p:spPr>
          <a:xfrm>
            <a:off x="1043608" y="6133946"/>
            <a:ext cx="7344816" cy="369332"/>
          </a:xfrm>
          <a:prstGeom prst="rect">
            <a:avLst/>
          </a:prstGeom>
        </p:spPr>
        <p:txBody>
          <a:bodyPr wrap="square">
            <a:spAutoFit/>
          </a:bodyPr>
          <a:lstStyle/>
          <a:p>
            <a:r>
              <a:rPr lang="en-GB" i="1" dirty="0"/>
              <a:t>Respect   Responsibility   Compassion   Courage   Forgiveness   Truthfulness</a:t>
            </a:r>
            <a:endParaRPr lang="en-GB"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63144" y="332654"/>
            <a:ext cx="1800200" cy="18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01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1791</Words>
  <Application>Microsoft Office PowerPoint</Application>
  <PresentationFormat>On-screen Show (4:3)</PresentationFormat>
  <Paragraphs>259</Paragraphs>
  <Slides>13</Slides>
  <Notes>3</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Welcome to Year 4</vt:lpstr>
      <vt:lpstr>PowerPoint Presentation</vt:lpstr>
      <vt:lpstr>PowerPoint Presentation</vt:lpstr>
      <vt:lpstr>PowerPoint Presentation</vt:lpstr>
      <vt:lpstr>PowerPoint Presentation</vt:lpstr>
      <vt:lpstr>PowerPoint Presentation</vt:lpstr>
      <vt:lpstr>PowerPoint Presentation</vt:lpstr>
      <vt:lpstr>English/Topic Activities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Owner</dc:creator>
  <cp:lastModifiedBy>Owner</cp:lastModifiedBy>
  <cp:revision>16</cp:revision>
  <dcterms:created xsi:type="dcterms:W3CDTF">2019-09-08T16:54:55Z</dcterms:created>
  <dcterms:modified xsi:type="dcterms:W3CDTF">2021-09-12T13:52:24Z</dcterms:modified>
</cp:coreProperties>
</file>